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BD5FE4D-1B3A-4888-B6EC-74CCB1ACF2F6}"/>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C5F3950F-791E-464F-B441-DFA6C8559C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427BDE19-DA6B-4E46-85B5-E541B79CBD83}"/>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5F8A104A-966E-4B0E-8659-2402D60C228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86132353-8343-4774-BCAF-BA5C8366FCAB}"/>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3768808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FC7AA8-2B8F-42B6-BDD1-7A00DCAA145C}"/>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470E0FD4-BACF-47D8-AC3C-272DD0929371}"/>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A669813-A928-4FAD-A309-D06818E4607C}"/>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8C3B98B3-3224-4C2E-8295-C1402B662E9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5F906AC-FEE6-4376-8FCE-28A519E17C3F}"/>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2437790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8C44B065-D2C7-4065-8C20-38F36ED5BC2C}"/>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371FD957-3044-40C9-89C4-22542F7CC43F}"/>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E54C1F4-93BF-4CF4-8FD1-FE558EDAE6F9}"/>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49834FEA-E13D-4EA8-A8CC-AA1ED47F06E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8AAC9E5-2AC9-4A30-B65E-F6D28CD191DA}"/>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246982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6BF71D-3866-4B77-A216-F92B9A67CCC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F371329-2C09-4B4F-9C85-F965F251C0C4}"/>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E885D46-B46F-4184-BE7D-8B25192CF005}"/>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9F9CC915-6CEC-4F6E-8628-630FCB10333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8A8FE20-F6D5-4CC9-A237-EE1BA2DC646A}"/>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742760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84E2A94-8E22-44F9-B427-4E75D70D888F}"/>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19CDBB9-C8D8-4197-B193-B242C6881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4E2487FD-F783-4AE9-A4CB-56D77C7512AB}"/>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0A61549C-66B9-4B8D-9193-F9CC82E2232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4666E9E-D895-41B0-BCE0-44BDCBC115EC}"/>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1452074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25A249-61CA-4BB3-8379-F8564CB85855}"/>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856CCA03-02C7-4411-B91B-E68F7C70B867}"/>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DA953D20-1EB4-444C-ABF0-1A5DF2C4B2C4}"/>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ED4B4D58-861F-4D16-9A88-E56DBC6879A4}"/>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6" name="Symbol zastępczy stopki 5">
            <a:extLst>
              <a:ext uri="{FF2B5EF4-FFF2-40B4-BE49-F238E27FC236}">
                <a16:creationId xmlns:a16="http://schemas.microsoft.com/office/drawing/2014/main" id="{38D4E50D-0BB7-462A-968E-17D06580257C}"/>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FEB8EB8-390A-4F8C-BAB2-96C5EEE1D090}"/>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21615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D38655-CAC6-4F97-B25E-6114427592D8}"/>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265A7B01-9849-4BE7-93DF-77CB18AF08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82402CCF-F412-4065-B379-BF0621FD82E6}"/>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BADBD647-12B5-4CB1-94C6-37EBFE53E7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7209C3D-DD05-47B7-A1DE-5DF31144F9FB}"/>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CD6CFBEB-F753-4641-B2A1-ED938E86BD96}"/>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8" name="Symbol zastępczy stopki 7">
            <a:extLst>
              <a:ext uri="{FF2B5EF4-FFF2-40B4-BE49-F238E27FC236}">
                <a16:creationId xmlns:a16="http://schemas.microsoft.com/office/drawing/2014/main" id="{8E50347F-28F5-4690-B24D-389C55FCC804}"/>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910053BD-2ADB-46C7-A1D6-D1D0EDB9BA62}"/>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150425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E52678-A1B8-4DEF-9467-25D0314C363C}"/>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5D38E3BA-B904-4259-B261-4EA0EA22FDE5}"/>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4" name="Symbol zastępczy stopki 3">
            <a:extLst>
              <a:ext uri="{FF2B5EF4-FFF2-40B4-BE49-F238E27FC236}">
                <a16:creationId xmlns:a16="http://schemas.microsoft.com/office/drawing/2014/main" id="{3D807795-A158-4E72-93A0-8343F01F678C}"/>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1EDF75AE-2D83-43F8-9C5D-071BCAF871E9}"/>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851967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124A4400-2B56-4A31-8A7E-A5447F0E9C48}"/>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3" name="Symbol zastępczy stopki 2">
            <a:extLst>
              <a:ext uri="{FF2B5EF4-FFF2-40B4-BE49-F238E27FC236}">
                <a16:creationId xmlns:a16="http://schemas.microsoft.com/office/drawing/2014/main" id="{16EE18B0-B430-4346-81F7-06B23ADA6056}"/>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B28D3955-C7E3-49ED-99D8-03B1798DF2ED}"/>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369875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9BB351-76CC-4FAB-9FC1-54A3B719AF2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525F7EEB-7D9E-497F-B5B8-613EC18F02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3771BC5A-746E-4FEB-A51D-948913956E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8D52E825-B657-4397-B762-9613D6F83D9B}"/>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6" name="Symbol zastępczy stopki 5">
            <a:extLst>
              <a:ext uri="{FF2B5EF4-FFF2-40B4-BE49-F238E27FC236}">
                <a16:creationId xmlns:a16="http://schemas.microsoft.com/office/drawing/2014/main" id="{8547544F-082A-453C-8555-01733EEA9A6C}"/>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A4A9C900-C498-4CFF-979D-B459F46E2827}"/>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1240638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B79418-A36A-42FE-A279-25E799299F39}"/>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A83E8E1A-06C8-4C20-80EB-41A964EEBB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FB739D3E-95FC-4DAD-BE53-87555E30C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BB48F2F2-A534-446A-A6E8-7B3F1DF0B515}"/>
              </a:ext>
            </a:extLst>
          </p:cNvPr>
          <p:cNvSpPr>
            <a:spLocks noGrp="1"/>
          </p:cNvSpPr>
          <p:nvPr>
            <p:ph type="dt" sz="half" idx="10"/>
          </p:nvPr>
        </p:nvSpPr>
        <p:spPr/>
        <p:txBody>
          <a:bodyPr/>
          <a:lstStyle/>
          <a:p>
            <a:fld id="{E9A1A3AF-43EC-4BEE-9E97-018CCD5A7AB0}" type="datetimeFigureOut">
              <a:rPr lang="pl-PL" smtClean="0"/>
              <a:t>14.11.2019</a:t>
            </a:fld>
            <a:endParaRPr lang="pl-PL"/>
          </a:p>
        </p:txBody>
      </p:sp>
      <p:sp>
        <p:nvSpPr>
          <p:cNvPr id="6" name="Symbol zastępczy stopki 5">
            <a:extLst>
              <a:ext uri="{FF2B5EF4-FFF2-40B4-BE49-F238E27FC236}">
                <a16:creationId xmlns:a16="http://schemas.microsoft.com/office/drawing/2014/main" id="{7E1E4FD9-F07F-4906-AE92-5E0697154DB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4180771-751F-4721-8D8B-34F9BB98DBB5}"/>
              </a:ext>
            </a:extLst>
          </p:cNvPr>
          <p:cNvSpPr>
            <a:spLocks noGrp="1"/>
          </p:cNvSpPr>
          <p:nvPr>
            <p:ph type="sldNum" sz="quarter" idx="12"/>
          </p:nvPr>
        </p:nvSpPr>
        <p:spPr/>
        <p:txBody>
          <a:bodyPr/>
          <a:lstStyle/>
          <a:p>
            <a:fld id="{F35864F3-45A7-4CB3-9183-AAF413FF052E}" type="slidenum">
              <a:rPr lang="pl-PL" smtClean="0"/>
              <a:t>‹#›</a:t>
            </a:fld>
            <a:endParaRPr lang="pl-PL"/>
          </a:p>
        </p:txBody>
      </p:sp>
    </p:spTree>
    <p:extLst>
      <p:ext uri="{BB962C8B-B14F-4D97-AF65-F5344CB8AC3E}">
        <p14:creationId xmlns:p14="http://schemas.microsoft.com/office/powerpoint/2010/main" val="3230243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1"/>
            </a:gs>
            <a:gs pos="9000">
              <a:srgbClr val="FFFF00"/>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0D9D1AD0-063D-4B0E-883C-25CA3DB6C3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3177FD8F-EAEB-46AB-A9E6-9354C3CC3E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17242ED-14DF-4819-A1A8-C0FAC116E8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1A3AF-43EC-4BEE-9E97-018CCD5A7AB0}" type="datetimeFigureOut">
              <a:rPr lang="pl-PL" smtClean="0"/>
              <a:t>14.11.2019</a:t>
            </a:fld>
            <a:endParaRPr lang="pl-PL"/>
          </a:p>
        </p:txBody>
      </p:sp>
      <p:sp>
        <p:nvSpPr>
          <p:cNvPr id="5" name="Symbol zastępczy stopki 4">
            <a:extLst>
              <a:ext uri="{FF2B5EF4-FFF2-40B4-BE49-F238E27FC236}">
                <a16:creationId xmlns:a16="http://schemas.microsoft.com/office/drawing/2014/main" id="{B7A81937-4418-4360-A9B7-2FFCECDCEA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4D64271F-58EA-4ABA-8333-85FBB321AB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864F3-45A7-4CB3-9183-AAF413FF052E}" type="slidenum">
              <a:rPr lang="pl-PL" smtClean="0"/>
              <a:t>‹#›</a:t>
            </a:fld>
            <a:endParaRPr lang="pl-PL"/>
          </a:p>
        </p:txBody>
      </p:sp>
    </p:spTree>
    <p:extLst>
      <p:ext uri="{BB962C8B-B14F-4D97-AF65-F5344CB8AC3E}">
        <p14:creationId xmlns:p14="http://schemas.microsoft.com/office/powerpoint/2010/main" val="38617250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E599EF-F752-4F05-861D-49FE0ECA8F05}"/>
              </a:ext>
            </a:extLst>
          </p:cNvPr>
          <p:cNvSpPr>
            <a:spLocks noGrp="1"/>
          </p:cNvSpPr>
          <p:nvPr>
            <p:ph type="title"/>
          </p:nvPr>
        </p:nvSpPr>
        <p:spPr>
          <a:xfrm>
            <a:off x="278167" y="2473000"/>
            <a:ext cx="5665433" cy="1788282"/>
          </a:xfrm>
        </p:spPr>
        <p:txBody>
          <a:bodyPr>
            <a:noAutofit/>
          </a:bodyPr>
          <a:lstStyle/>
          <a:p>
            <a:pPr algn="ctr"/>
            <a:r>
              <a:rPr lang="pl-PL" sz="6000" b="1" dirty="0">
                <a:solidFill>
                  <a:srgbClr val="FF0000"/>
                </a:solidFill>
                <a:effectLst>
                  <a:outerShdw blurRad="38100" dist="38100" dir="2700000" algn="tl">
                    <a:srgbClr val="000000">
                      <a:alpha val="43137"/>
                    </a:srgbClr>
                  </a:outerShdw>
                </a:effectLst>
                <a:latin typeface="Arial Black" panose="020B0A04020102020204" pitchFamily="34" charset="0"/>
              </a:rPr>
              <a:t>PRZESŁANIE </a:t>
            </a:r>
            <a:br>
              <a:rPr lang="pl-PL" sz="6000" b="1" dirty="0">
                <a:solidFill>
                  <a:srgbClr val="FF0000"/>
                </a:solidFill>
                <a:effectLst>
                  <a:outerShdw blurRad="38100" dist="38100" dir="2700000" algn="tl">
                    <a:srgbClr val="000000">
                      <a:alpha val="43137"/>
                    </a:srgbClr>
                  </a:outerShdw>
                </a:effectLst>
                <a:latin typeface="Arial Black" panose="020B0A04020102020204" pitchFamily="34" charset="0"/>
              </a:rPr>
            </a:br>
            <a:r>
              <a:rPr lang="pl-PL" sz="6000" b="1" dirty="0">
                <a:solidFill>
                  <a:srgbClr val="FF0000"/>
                </a:solidFill>
                <a:effectLst>
                  <a:outerShdw blurRad="38100" dist="38100" dir="2700000" algn="tl">
                    <a:srgbClr val="000000">
                      <a:alpha val="43137"/>
                    </a:srgbClr>
                  </a:outerShdw>
                </a:effectLst>
                <a:latin typeface="Arial Black" panose="020B0A04020102020204" pitchFamily="34" charset="0"/>
              </a:rPr>
              <a:t>Z FATIMY </a:t>
            </a:r>
            <a:br>
              <a:rPr lang="pl-PL" sz="4800" b="1" dirty="0">
                <a:solidFill>
                  <a:srgbClr val="FF0000"/>
                </a:solidFill>
                <a:effectLst>
                  <a:outerShdw blurRad="38100" dist="38100" dir="2700000" algn="tl">
                    <a:srgbClr val="000000">
                      <a:alpha val="43137"/>
                    </a:srgbClr>
                  </a:outerShdw>
                </a:effectLst>
                <a:latin typeface="Arial Black" panose="020B0A04020102020204" pitchFamily="34" charset="0"/>
              </a:rPr>
            </a:br>
            <a:br>
              <a:rPr lang="pl-PL" sz="4800" b="1" dirty="0">
                <a:solidFill>
                  <a:srgbClr val="FF0000"/>
                </a:solidFill>
                <a:effectLst>
                  <a:outerShdw blurRad="38100" dist="38100" dir="2700000" algn="tl">
                    <a:srgbClr val="000000">
                      <a:alpha val="43137"/>
                    </a:srgbClr>
                  </a:outerShdw>
                </a:effectLst>
                <a:latin typeface="Arial Black" panose="020B0A04020102020204" pitchFamily="34" charset="0"/>
              </a:rPr>
            </a:br>
            <a:br>
              <a:rPr lang="pl-PL" sz="4800" b="1" dirty="0">
                <a:solidFill>
                  <a:srgbClr val="FF0000"/>
                </a:solidFill>
                <a:effectLst>
                  <a:outerShdw blurRad="38100" dist="38100" dir="2700000" algn="tl">
                    <a:srgbClr val="000000">
                      <a:alpha val="43137"/>
                    </a:srgbClr>
                  </a:outerShdw>
                </a:effectLst>
                <a:latin typeface="Arial Black" panose="020B0A04020102020204" pitchFamily="34" charset="0"/>
              </a:rPr>
            </a:br>
            <a: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t>RATUNKIEM </a:t>
            </a:r>
            <a:b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br>
            <a:b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br>
            <a: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t> DLA CZŁOWIEKA </a:t>
            </a:r>
            <a:b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br>
            <a:r>
              <a:rPr lang="pl-PL" sz="4800" b="1" dirty="0">
                <a:solidFill>
                  <a:srgbClr val="7030A0"/>
                </a:solidFill>
                <a:effectLst>
                  <a:outerShdw blurRad="38100" dist="38100" dir="2700000" algn="tl">
                    <a:srgbClr val="000000">
                      <a:alpha val="43137"/>
                    </a:srgbClr>
                  </a:outerShdw>
                </a:effectLst>
                <a:latin typeface="Arial Black" panose="020B0A04020102020204" pitchFamily="34" charset="0"/>
              </a:rPr>
              <a:t>I ŚWIATA</a:t>
            </a:r>
            <a:endParaRPr lang="pl-PL" sz="4800" dirty="0">
              <a:solidFill>
                <a:srgbClr val="7030A0"/>
              </a:solidFill>
              <a:effectLst>
                <a:outerShdw blurRad="38100" dist="38100" dir="2700000" algn="tl">
                  <a:srgbClr val="000000">
                    <a:alpha val="43137"/>
                  </a:srgbClr>
                </a:outerShdw>
              </a:effectLst>
              <a:latin typeface="Arial Black" panose="020B0A04020102020204" pitchFamily="34" charset="0"/>
            </a:endParaRPr>
          </a:p>
        </p:txBody>
      </p:sp>
      <p:pic>
        <p:nvPicPr>
          <p:cNvPr id="3" name="Picture 2">
            <a:extLst>
              <a:ext uri="{FF2B5EF4-FFF2-40B4-BE49-F238E27FC236}">
                <a16:creationId xmlns:a16="http://schemas.microsoft.com/office/drawing/2014/main" id="{74048BD5-85F6-44B2-A2EA-CB225E2E0BFF}"/>
              </a:ext>
            </a:extLst>
          </p:cNvPr>
          <p:cNvPicPr/>
          <p:nvPr/>
        </p:nvPicPr>
        <p:blipFill>
          <a:blip r:embed="rId2">
            <a:extLst>
              <a:ext uri="{BEBA8EAE-BF5A-486C-A8C5-ECC9F3942E4B}">
                <a14:imgProps xmlns:a14="http://schemas.microsoft.com/office/drawing/2010/main">
                  <a14:imgLayer r:embed="rId3">
                    <a14:imgEffect>
                      <a14:brightnessContrast contrast="11000"/>
                    </a14:imgEffect>
                  </a14:imgLayer>
                </a14:imgProps>
              </a:ext>
              <a:ext uri="{28A0092B-C50C-407E-A947-70E740481C1C}">
                <a14:useLocalDpi xmlns:a14="http://schemas.microsoft.com/office/drawing/2010/main" val="0"/>
              </a:ext>
            </a:extLst>
          </a:blip>
          <a:srcRect/>
          <a:stretch>
            <a:fillRect/>
          </a:stretch>
        </p:blipFill>
        <p:spPr bwMode="auto">
          <a:xfrm>
            <a:off x="6806045" y="1"/>
            <a:ext cx="5107788"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336137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E0AC7A3B-96AE-4439-88A3-E34F655F682D}"/>
              </a:ext>
            </a:extLst>
          </p:cNvPr>
          <p:cNvSpPr/>
          <p:nvPr/>
        </p:nvSpPr>
        <p:spPr>
          <a:xfrm>
            <a:off x="194569" y="120402"/>
            <a:ext cx="11802862" cy="6617196"/>
          </a:xfrm>
          <a:prstGeom prst="rect">
            <a:avLst/>
          </a:prstGeom>
        </p:spPr>
        <p:txBody>
          <a:bodyPr wrap="square">
            <a:spAutoFit/>
          </a:bodyPr>
          <a:lstStyle/>
          <a:p>
            <a:pPr algn="ctr">
              <a:spcAft>
                <a:spcPts val="0"/>
              </a:spcAft>
            </a:pPr>
            <a:r>
              <a:rPr lang="pl-PL" sz="3200" b="1" u="sng" dirty="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Benedykt XVI o Fatimie – 2010</a:t>
            </a:r>
          </a:p>
          <a:p>
            <a:pPr algn="ctr">
              <a:spcAft>
                <a:spcPts val="0"/>
              </a:spcAft>
            </a:pPr>
            <a:br>
              <a:rPr lang="pl-PL"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br>
            <a:r>
              <a:rPr lang="pl-PL"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Konferencja prasowa w samolocie – w czasie lotu do Lizbony</a:t>
            </a:r>
            <a:endParaRPr lang="pl-PL"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pl-PL"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Jeśli chodzi o nowe rzeczy, które możemy dzisiaj znaleźć w orędziu z Fatimy, to należy wskazać na fakt, że ataki na papieża i Kościół nie pochodzą tylko z zewnątrz, ale cierpienia Kościoła pochodzą właśnie z wewnątrz Kościoła, z grzechu istniejącego </a:t>
            </a:r>
          </a:p>
          <a:p>
            <a:pPr algn="just">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w Kościele. To też jest coś, co zawsze wiedzieliśmy, ale dzisiaj widzimy to w sposób naprawdę przerażający: że największe prześladowania Kościoła nie pochodzą od wrogów z zewnątrz, ale wynikają z grzechu w Kościele, i że Kościół ma głęboką potrzebę ponownego nauczenia się pokuty, przyjęcia oczyszczenia, nauczenia się przebaczać, ale także zabiegać o sprawiedliwość. Przebaczenie nie zastępuje sprawiedliwości. </a:t>
            </a:r>
          </a:p>
          <a:p>
            <a:pPr algn="just">
              <a:spcAft>
                <a:spcPts val="0"/>
              </a:spcAft>
            </a:pP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Jesteśmy realistami, dlatego wiemy, że zło zawsze atakuje. </a:t>
            </a:r>
          </a:p>
          <a:p>
            <a:pPr algn="just">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Atakuje wewnątrz i z zewnątrz. Jednak siły dobra są również zawsze obecne i ostatecznie </a:t>
            </a:r>
            <a:r>
              <a:rPr lang="pl-PL" sz="24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Bóg jest silniejszy niż zło. Matka Boża jest dla nas widoczną, macierzyńską gwarancją Bożej dobroci, która zawsze ma do powiedzenia ostatnie słowo w historii. </a:t>
            </a:r>
            <a:endParaRPr lang="pl-PL" sz="2400" b="1"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3474075"/>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9C04973E-628D-4819-A3BB-5162AD997926}"/>
              </a:ext>
            </a:extLst>
          </p:cNvPr>
          <p:cNvSpPr/>
          <p:nvPr/>
        </p:nvSpPr>
        <p:spPr>
          <a:xfrm>
            <a:off x="352147" y="89624"/>
            <a:ext cx="11487705" cy="6678751"/>
          </a:xfrm>
          <a:prstGeom prst="rect">
            <a:avLst/>
          </a:prstGeom>
        </p:spPr>
        <p:txBody>
          <a:bodyPr wrap="square">
            <a:spAutoFit/>
          </a:bodyPr>
          <a:lstStyle/>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Przyczyny i szanse kryzysu </a:t>
            </a:r>
            <a:br>
              <a:rPr lang="pl-PL" sz="36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pl-PL" sz="36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kard. J. Ratzinger – 2005</a:t>
            </a:r>
            <a:endParaRPr lang="pl-PL" sz="3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Absolutnie niezapomniane jest prawdziwe oskarżenie wygłoszone przez Waszą Świątobliwość podczas drogi krzyżowej w Wielki Piątek 2005 roku, parę tygodni przed tym, jak Wasza Świątobliwość został wybrany na następcę Jana Pawła II: </a:t>
            </a: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„Ileż razy czcimy samych siebie, nie biorąc Go nawet pod uwagę? Ileż razy Jego słowo jest wypaczane i nadużywane?”. </a:t>
            </a:r>
          </a:p>
          <a:p>
            <a:pPr>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I jakby zwracając się już w kierunku przyszłych wydarzeń: </a:t>
            </a: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„Ile brudu jest w Kościele i to właśnie wśród tych, którzy poprzez kapłaństwo powinni należeć całkowicie do Niego?”.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46954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D28A456B-8484-4CAE-9527-D1B58FC7D9C3}"/>
              </a:ext>
            </a:extLst>
          </p:cNvPr>
          <p:cNvSpPr/>
          <p:nvPr/>
        </p:nvSpPr>
        <p:spPr>
          <a:xfrm>
            <a:off x="454241" y="256025"/>
            <a:ext cx="11496582" cy="6463308"/>
          </a:xfrm>
          <a:prstGeom prst="rect">
            <a:avLst/>
          </a:prstGeom>
        </p:spPr>
        <p:txBody>
          <a:bodyPr wrap="square">
            <a:spAutoFit/>
          </a:bodyPr>
          <a:lstStyle/>
          <a:p>
            <a:pPr algn="ctr">
              <a:spcAft>
                <a:spcPts val="0"/>
              </a:spcAft>
            </a:pPr>
            <a:r>
              <a:rPr lang="pl-PL" sz="40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Benedykt XVI – 2011</a:t>
            </a:r>
            <a:br>
              <a:rPr lang="pl-PL" sz="40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pl-PL" sz="40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Rok kapłański</a:t>
            </a:r>
            <a:endPar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2800" b="1" dirty="0">
                <a:latin typeface="Times New Roman" panose="02020603050405020304" pitchFamily="18" charset="0"/>
                <a:ea typeface="Calibri" panose="020F0502020204030204" pitchFamily="34" charset="0"/>
                <a:cs typeface="Times New Roman" panose="02020603050405020304" pitchFamily="18" charset="0"/>
              </a:rPr>
              <a:t> </a:t>
            </a: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Można przypuszczać, że diabeł nie mógł ścierpieć Roku Kapłańskiego i dlatego rzucił nam w twarz ten cały brud. Jakby chciał pokazać światu, ile grzechu jest właśnie wśród księży. </a:t>
            </a:r>
          </a:p>
          <a:p>
            <a:pPr algn="just">
              <a:spcAft>
                <a:spcPts val="0"/>
              </a:spcAft>
            </a:pPr>
            <a:endParaRPr lang="pl-PL" sz="3200" b="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Można także powiedzieć, że nasz Pan chciał nas wypróbować </a:t>
            </a:r>
          </a:p>
          <a:p>
            <a:pPr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i wezwać do głębszego oczyszczenia, abyśmy nie obchodzili Roku Kapłańskiego tryumfalnie, jako przydawanie sobie samym chwały, lecz jako rok oczyszczenia, wewnętrznej odnowy, przemiany i przede wszystkim pokuty.</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dirty="0">
                <a:latin typeface="Times New Roman" panose="02020603050405020304" pitchFamily="18" charset="0"/>
                <a:ea typeface="Calibri" panose="020F0502020204030204" pitchFamily="34" charset="0"/>
                <a:cs typeface="Times New Roman" panose="02020603050405020304" pitchFamily="18" charset="0"/>
              </a:rPr>
              <a:t>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03411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CF8F21D4-3B91-4EB5-BD2A-D1B85227A18D}"/>
              </a:ext>
            </a:extLst>
          </p:cNvPr>
          <p:cNvSpPr/>
          <p:nvPr/>
        </p:nvSpPr>
        <p:spPr>
          <a:xfrm>
            <a:off x="301841" y="157704"/>
            <a:ext cx="11978936" cy="6924973"/>
          </a:xfrm>
          <a:prstGeom prst="rect">
            <a:avLst/>
          </a:prstGeom>
        </p:spPr>
        <p:txBody>
          <a:bodyPr wrap="square">
            <a:spAutoFit/>
          </a:bodyPr>
          <a:lstStyle/>
          <a:p>
            <a:pPr>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Biskup Rudolf  Graber (1903-1992 - Regensburg)</a:t>
            </a: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400" dirty="0">
                <a:latin typeface="Times New Roman" panose="02020603050405020304" pitchFamily="18" charset="0"/>
                <a:ea typeface="Calibri" panose="020F0502020204030204" pitchFamily="34" charset="0"/>
                <a:cs typeface="Times New Roman" panose="02020603050405020304" pitchFamily="18" charset="0"/>
              </a:rPr>
              <a:t> </a:t>
            </a: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gn="ctr">
              <a:spcAft>
                <a:spcPts val="0"/>
              </a:spcAft>
              <a:buAutoNum type="arabicPlain" startAt="60"/>
            </a:pPr>
            <a:r>
              <a:rPr lang="pl-PL" sz="2800"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LAT  FATIMY</a:t>
            </a:r>
          </a:p>
          <a:p>
            <a:pPr algn="ctr">
              <a:spcAft>
                <a:spcPts val="0"/>
              </a:spcAft>
            </a:pPr>
            <a:endParaRPr lang="pl-PL" sz="800" u="sng"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400" b="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Wyjątki z kazań w czasie uroczystości ogólnoeuropejskich w Wiedniu 10-11 września 1977</a:t>
            </a:r>
            <a:endParaRPr lang="pl-PL" sz="2400" b="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28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pl-PL"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b="1" u="sng" dirty="0">
                <a:latin typeface="Times New Roman" panose="02020603050405020304" pitchFamily="18" charset="0"/>
                <a:ea typeface="Calibri" panose="020F0502020204030204" pitchFamily="34" charset="0"/>
                <a:cs typeface="Times New Roman" panose="02020603050405020304" pitchFamily="18" charset="0"/>
              </a:rPr>
              <a:t>I Część</a:t>
            </a:r>
            <a:endParaRPr lang="pl-PL" sz="2200"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W tym roku uroczyście obchodzimy 60-lecie Fatimy. Nie, muszę  sprostować, nie uroczyście, przeciwnie, boleśnie stwierdzamy, że polecenia, które nam Bóg dał przez Maryję, za mało są uwzględniane i wypełniane. Bolejemy, że Fatimę się w pewnej mierze odrzuca, jako prywatne objawienie, które nas nie obowiązuje. Ale już powoli zaczyna się rozróżniać między objawieniami prywatnymi skierowanymi do jednej osoby lub grupy a takimi, które zawierają polecenia Boga dla całego świata. Skoro Kościół wydał o tym pozytywny sąd, to polecenia te należy poważnie potraktować. Odnosi się to właśnie do Fatimy.</a:t>
            </a:r>
          </a:p>
          <a:p>
            <a:pPr>
              <a:spcAft>
                <a:spcPts val="0"/>
              </a:spcAft>
            </a:pPr>
            <a:endParaRPr lang="pl-PL" sz="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Zarzuca się nam, że spekulujemy na uczuciach strachu i kompleksach ludzi, gdy mówimy o wielkich Maryjnych orędziach. Ale każdy człowiek myślący wie dziś dobrze, że siedzimy na beczce wybuchowej i że świat stoi nad przepaścią. Politycy gonią z jednej konferencji na drugą, aby świat zachować od wojny atomowej, a obecnie wielkie niepokoje budzi bomba neutronowa. A przecież od 60 lat mamy przed sobą plan pokojowy, który nie kosztuje miliardów </a:t>
            </a:r>
            <a:r>
              <a:rPr lang="pl-PL" sz="2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tylko od nas czegoś wymaga</a:t>
            </a: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pl-PL"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69440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F2BE3950-2AC9-4DD8-8D5A-1EF17210B176}"/>
              </a:ext>
            </a:extLst>
          </p:cNvPr>
          <p:cNvSpPr/>
          <p:nvPr/>
        </p:nvSpPr>
        <p:spPr>
          <a:xfrm>
            <a:off x="328474" y="228123"/>
            <a:ext cx="11789546" cy="6401753"/>
          </a:xfrm>
          <a:prstGeom prst="rect">
            <a:avLst/>
          </a:prstGeom>
        </p:spPr>
        <p:txBody>
          <a:bodyPr wrap="square">
            <a:spAutoFit/>
          </a:bodyPr>
          <a:lstStyle/>
          <a:p>
            <a:pPr algn="ctr">
              <a:spcAft>
                <a:spcPts val="0"/>
              </a:spcAft>
            </a:pPr>
            <a:r>
              <a:rPr lang="pl-PL" sz="5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Fatima - lato 1916</a:t>
            </a:r>
            <a:endParaRPr lang="pl-PL" sz="5400"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36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pl-PL" sz="3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Następne zjawienie miało miejsce latem.</a:t>
            </a:r>
            <a:endPar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Nagle zobaczyliśmy tego samego Anioła :</a:t>
            </a:r>
          </a:p>
          <a:p>
            <a:pPr algn="ctr">
              <a:spcAft>
                <a:spcPts val="0"/>
              </a:spcAft>
            </a:pPr>
            <a:endPar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Co robicie? Módlcie się! Módlcie się dużo!</a:t>
            </a:r>
            <a:endPar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Serce Jezusa i Maryi chcą przez was </a:t>
            </a: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okazać (światu) wiele miłosierdzia. </a:t>
            </a: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Ofiarujcie bezustannie Największemu</a:t>
            </a:r>
            <a:r>
              <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p>
          <a:p>
            <a:pPr algn="ctr">
              <a:spcAft>
                <a:spcPts val="0"/>
              </a:spcAft>
            </a:pPr>
            <a:r>
              <a:rPr lang="pl-PL"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modlitwy i umartwienia.</a:t>
            </a:r>
            <a:endParaRPr lang="pl-PL"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0956097"/>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AEB0080B-9990-42A0-AE86-4A51E1BB58B1}"/>
              </a:ext>
            </a:extLst>
          </p:cNvPr>
          <p:cNvSpPr/>
          <p:nvPr/>
        </p:nvSpPr>
        <p:spPr>
          <a:xfrm>
            <a:off x="292963" y="0"/>
            <a:ext cx="11798423" cy="7355860"/>
          </a:xfrm>
          <a:prstGeom prst="rect">
            <a:avLst/>
          </a:prstGeom>
        </p:spPr>
        <p:txBody>
          <a:bodyPr wrap="square">
            <a:spAutoFit/>
          </a:bodyPr>
          <a:lstStyle/>
          <a:p>
            <a:pPr algn="ctr">
              <a:spcAft>
                <a:spcPts val="0"/>
              </a:spcAft>
            </a:pPr>
            <a:r>
              <a:rPr lang="pl-PL" sz="54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Fatima - lato 1916</a:t>
            </a:r>
            <a:endParaRPr lang="pl-PL" sz="54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endParaRPr lang="pl-PL"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pl-PL"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pl-PL" sz="1600" b="1"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571500" algn="just">
              <a:spcAft>
                <a:spcPts val="0"/>
              </a:spcAft>
              <a:buFontTx/>
              <a:buChar char="-"/>
            </a:pPr>
            <a:r>
              <a:rPr lang="pl-PL" sz="4000" b="1" dirty="0">
                <a:latin typeface="Times New Roman" panose="02020603050405020304" pitchFamily="18" charset="0"/>
                <a:ea typeface="Calibri" panose="020F0502020204030204" pitchFamily="34" charset="0"/>
                <a:cs typeface="Times New Roman" panose="02020603050405020304" pitchFamily="18" charset="0"/>
              </a:rPr>
              <a:t>Jak mamy się umartwiać? - zapytałam.</a:t>
            </a:r>
          </a:p>
          <a:p>
            <a:pPr algn="just">
              <a:spcAft>
                <a:spcPts val="0"/>
              </a:spcAft>
            </a:pP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Z wszystkiego, co tylko możecie, zróbcie ofiarę</a:t>
            </a:r>
            <a:r>
              <a:rPr lang="pl-PL"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pl-PL" sz="4000" dirty="0">
                <a:latin typeface="Times New Roman" panose="02020603050405020304" pitchFamily="18" charset="0"/>
                <a:ea typeface="Calibri" panose="020F0502020204030204" pitchFamily="34" charset="0"/>
                <a:cs typeface="Times New Roman" panose="02020603050405020304" pitchFamily="18" charset="0"/>
              </a:rPr>
              <a:t>jako zadośćuczynienie za grzechy, którymi On jest obrażany </a:t>
            </a:r>
          </a:p>
          <a:p>
            <a:pPr>
              <a:spcAft>
                <a:spcPts val="0"/>
              </a:spcAft>
            </a:pPr>
            <a:r>
              <a:rPr lang="pl-PL" sz="4000" dirty="0">
                <a:latin typeface="Times New Roman" panose="02020603050405020304" pitchFamily="18" charset="0"/>
                <a:ea typeface="Calibri" panose="020F0502020204030204" pitchFamily="34" charset="0"/>
                <a:cs typeface="Times New Roman" panose="02020603050405020304" pitchFamily="18" charset="0"/>
              </a:rPr>
              <a:t>i dla uproszenia nawrócenia grzeszników. </a:t>
            </a:r>
          </a:p>
          <a:p>
            <a:pPr>
              <a:spcAft>
                <a:spcPts val="0"/>
              </a:spcAft>
            </a:pPr>
            <a:r>
              <a:rPr lang="pl-PL" sz="4000" dirty="0">
                <a:latin typeface="Times New Roman" panose="02020603050405020304" pitchFamily="18" charset="0"/>
                <a:ea typeface="Calibri" panose="020F0502020204030204" pitchFamily="34" charset="0"/>
                <a:cs typeface="Times New Roman" panose="02020603050405020304" pitchFamily="18" charset="0"/>
              </a:rPr>
              <a:t>W ten sposób ściągniecie pokój na waszą Ojczyznę. Jestem Aniołem Stróżem Portugalii. </a:t>
            </a:r>
          </a:p>
          <a:p>
            <a:pPr algn="just">
              <a:spcAft>
                <a:spcPts val="0"/>
              </a:spcAft>
            </a:pPr>
            <a:r>
              <a:rPr lang="pl-PL"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Przede wszystkim przyjmijcie i znoście </a:t>
            </a:r>
          </a:p>
          <a:p>
            <a:pPr algn="just">
              <a:spcAft>
                <a:spcPts val="0"/>
              </a:spcAft>
            </a:pPr>
            <a:r>
              <a:rPr lang="pl-PL"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z poddaniem cierpienia, które wam Bóg ześle.</a:t>
            </a:r>
            <a:endParaRPr lang="pl-PL" sz="4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pl-PL"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06782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6A9C54E3-BCB3-444E-9265-52BFA2960B4C}"/>
              </a:ext>
            </a:extLst>
          </p:cNvPr>
          <p:cNvSpPr/>
          <p:nvPr/>
        </p:nvSpPr>
        <p:spPr>
          <a:xfrm>
            <a:off x="133165" y="147662"/>
            <a:ext cx="11931588" cy="6863417"/>
          </a:xfrm>
          <a:prstGeom prst="rect">
            <a:avLst/>
          </a:prstGeom>
        </p:spPr>
        <p:txBody>
          <a:bodyPr wrap="square">
            <a:spAutoFit/>
          </a:bodyPr>
          <a:lstStyle/>
          <a:p>
            <a:pPr algn="ctr">
              <a:spcAft>
                <a:spcPts val="0"/>
              </a:spcAft>
            </a:pPr>
            <a:r>
              <a:rPr lang="pl-PL" sz="3600" b="1" u="sng"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Fatima- październik  1916</a:t>
            </a:r>
            <a:endParaRPr lang="pl-PL" sz="3600" b="1" u="sng"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endParaRPr lang="pl-PL" sz="1400" b="1" u="sng"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2800" b="1" dirty="0">
                <a:latin typeface="Times New Roman" panose="02020603050405020304" pitchFamily="18" charset="0"/>
                <a:ea typeface="Calibri" panose="020F0502020204030204" pitchFamily="34" charset="0"/>
                <a:cs typeface="Times New Roman" panose="02020603050405020304" pitchFamily="18" charset="0"/>
              </a:rPr>
              <a:t>Ukazał się nam Anioł po raz trzeci.</a:t>
            </a:r>
          </a:p>
          <a:p>
            <a:pPr algn="ctr">
              <a:spcAft>
                <a:spcPts val="0"/>
              </a:spcAft>
            </a:pP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600" b="1" dirty="0">
                <a:latin typeface="Times New Roman" panose="02020603050405020304" pitchFamily="18" charset="0"/>
                <a:ea typeface="Calibri" panose="020F0502020204030204" pitchFamily="34" charset="0"/>
                <a:cs typeface="Times New Roman" panose="02020603050405020304" pitchFamily="18" charset="0"/>
              </a:rPr>
              <a:t>Trzymał w ręce kielich, nad którym unosiła się święta Hostia, z której spływały krople Krwi do kielicha. Nagle kielich z Hostią zawisł w powietrzu, a Anioł uklęknął na ziemi i powtórzył trzy razy modlitwę:</a:t>
            </a:r>
          </a:p>
          <a:p>
            <a:pPr algn="just">
              <a:spcAft>
                <a:spcPts val="0"/>
              </a:spcAft>
            </a:pPr>
            <a:endParaRPr lang="pl-PL" sz="12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600" b="1" dirty="0">
                <a:latin typeface="Times New Roman" panose="02020603050405020304" pitchFamily="18" charset="0"/>
                <a:ea typeface="Calibri" panose="020F0502020204030204" pitchFamily="34" charset="0"/>
                <a:cs typeface="Times New Roman" panose="02020603050405020304" pitchFamily="18" charset="0"/>
              </a:rPr>
              <a:t>Trójco Przenajświętsza, Ojcze, Synu, Duchu Święty, uwielbiam Cię ze czcią najgłębszą. Ofiaruję Ci przenajdroższe Ciało, Krew, Duszę i Bóstwo Pana naszego Jezusa Chrystusa, obecnego na wszystkich ołtarzach świata, na przebłaganie za zniewagi, świętokradztwa i zaniedbania, które Go obrażają. Przez niezmierzone zasługi Jego Najświętszego Serca i Niepokalanego Serca Maryi </a:t>
            </a:r>
            <a:r>
              <a:rPr lang="pl-PL"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proszę Was </a:t>
            </a:r>
          </a:p>
          <a:p>
            <a:pPr algn="just">
              <a:spcAft>
                <a:spcPts val="0"/>
              </a:spcAft>
            </a:pPr>
            <a:r>
              <a:rPr lang="pl-PL"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 nawrócenie biednych grzeszników.</a:t>
            </a:r>
            <a:endParaRPr lang="pl-PL" sz="26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pl-PL" sz="26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600" b="1" dirty="0">
                <a:latin typeface="Times New Roman" panose="02020603050405020304" pitchFamily="18" charset="0"/>
                <a:ea typeface="Calibri" panose="020F0502020204030204" pitchFamily="34" charset="0"/>
                <a:cs typeface="Times New Roman" panose="02020603050405020304" pitchFamily="18" charset="0"/>
              </a:rPr>
              <a:t>„Przyjmijcie Ciało i Krew Jezusa Chrystusa, okropnie znieważanego przez niewdzięcznych ludzi. Wynagrodźcie ich grzechy i pocieszajcie waszego Boga!"</a:t>
            </a:r>
            <a:endParaRPr lang="pl-PL" sz="2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3012527"/>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3B976681-DB24-4D93-B8E5-342AA259D8D2}"/>
              </a:ext>
            </a:extLst>
          </p:cNvPr>
          <p:cNvSpPr/>
          <p:nvPr/>
        </p:nvSpPr>
        <p:spPr>
          <a:xfrm>
            <a:off x="133165" y="94435"/>
            <a:ext cx="11967100" cy="7509748"/>
          </a:xfrm>
          <a:prstGeom prst="rect">
            <a:avLst/>
          </a:prstGeom>
        </p:spPr>
        <p:txBody>
          <a:bodyPr wrap="square">
            <a:spAutoFit/>
          </a:bodyPr>
          <a:lstStyle/>
          <a:p>
            <a:pPr algn="ctr">
              <a:spcAft>
                <a:spcPts val="0"/>
              </a:spcAft>
            </a:pPr>
            <a:r>
              <a:rPr lang="pl-PL" sz="48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Fatima – 13 maja 1917</a:t>
            </a:r>
            <a:endParaRPr lang="pl-PL" sz="48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 </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spcAft>
                <a:spcPts val="0"/>
              </a:spcAft>
              <a:buFont typeface="Wingdings" panose="05000000000000000000" pitchFamily="2" charset="2"/>
              <a:buChar char="Ø"/>
            </a:pP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Czy chcecie ofiarować się Bogu, aby znosić</a:t>
            </a:r>
            <a:r>
              <a:rPr lang="pl-PL" sz="3200" dirty="0">
                <a:latin typeface="Calibri" panose="020F0502020204030204" pitchFamily="34" charset="0"/>
                <a:ea typeface="Calibri" panose="020F0502020204030204" pitchFamily="34" charset="0"/>
                <a:cs typeface="Times New Roman" panose="02020603050405020304" pitchFamily="18" charset="0"/>
              </a:rPr>
              <a:t> </a:t>
            </a: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wszystkie cierpienia,   które On wam ześle</a:t>
            </a:r>
            <a:r>
              <a:rPr lang="pl-PL" sz="3200" dirty="0">
                <a:latin typeface="Calibri" panose="020F0502020204030204" pitchFamily="34" charset="0"/>
                <a:ea typeface="Calibri" panose="020F0502020204030204" pitchFamily="34" charset="0"/>
                <a:cs typeface="Times New Roman" panose="02020603050405020304" pitchFamily="18" charset="0"/>
              </a:rPr>
              <a:t> </a:t>
            </a: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jako zadośćuczynienie za grzechy, którymi</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jest obrażany i jako prośba</a:t>
            </a:r>
            <a:r>
              <a:rPr lang="pl-PL" sz="3200" dirty="0">
                <a:latin typeface="Calibri" panose="020F0502020204030204" pitchFamily="34" charset="0"/>
                <a:ea typeface="Calibri" panose="020F0502020204030204" pitchFamily="34" charset="0"/>
                <a:cs typeface="Times New Roman" panose="02020603050405020304" pitchFamily="18" charset="0"/>
              </a:rPr>
              <a:t> </a:t>
            </a: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 nawrócenie grzeszników?</a:t>
            </a:r>
          </a:p>
          <a:p>
            <a:pPr>
              <a:spcAft>
                <a:spcPts val="0"/>
              </a:spcAft>
            </a:pP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spcAft>
                <a:spcPts val="0"/>
              </a:spcAft>
              <a:buFont typeface="Wingdings" panose="05000000000000000000" pitchFamily="2" charset="2"/>
              <a:buChar char="Ø"/>
            </a:pPr>
            <a:r>
              <a:rPr lang="pl-PL" sz="3200" b="1" dirty="0">
                <a:latin typeface="Times New Roman" panose="02020603050405020304" pitchFamily="18" charset="0"/>
                <a:ea typeface="Calibri" panose="020F0502020204030204" pitchFamily="34" charset="0"/>
                <a:cs typeface="Times New Roman" panose="02020603050405020304" pitchFamily="18" charset="0"/>
              </a:rPr>
              <a:t>Tak, chcemy!</a:t>
            </a:r>
          </a:p>
          <a:p>
            <a:pPr marL="457200" indent="-457200">
              <a:spcAft>
                <a:spcPts val="0"/>
              </a:spcAft>
              <a:buFont typeface="Wingdings" panose="05000000000000000000" pitchFamily="2" charset="2"/>
              <a:buChar char="Ø"/>
            </a:pP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spcAft>
                <a:spcPts val="0"/>
              </a:spcAft>
              <a:buFont typeface="Wingdings" panose="05000000000000000000" pitchFamily="2" charset="2"/>
              <a:buChar char="Ø"/>
            </a:pP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Będziecie więc musieli wiele cierpieć,</a:t>
            </a:r>
            <a:r>
              <a:rPr lang="pl-PL" sz="3200" dirty="0">
                <a:latin typeface="Calibri" panose="020F0502020204030204" pitchFamily="34" charset="0"/>
                <a:ea typeface="Calibri" panose="020F0502020204030204" pitchFamily="34" charset="0"/>
                <a:cs typeface="Times New Roman" panose="02020603050405020304" pitchFamily="18" charset="0"/>
              </a:rPr>
              <a:t> </a:t>
            </a: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ale łaska Boża będzie waszą siłą!</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br>
              <a:rPr lang="pl-PL"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br>
            <a:r>
              <a:rPr lang="pl-PL" sz="3200" dirty="0">
                <a:latin typeface="Times New Roman" panose="02020603050405020304" pitchFamily="18" charset="0"/>
                <a:ea typeface="Calibri" panose="020F0502020204030204" pitchFamily="34" charset="0"/>
                <a:cs typeface="Times New Roman" panose="02020603050405020304" pitchFamily="18" charset="0"/>
              </a:rPr>
              <a:t>Po chwili Nasza Droga Pani dodała: „</a:t>
            </a:r>
            <a:r>
              <a:rPr lang="pl-PL" sz="3200" b="1" dirty="0">
                <a:latin typeface="Times New Roman" panose="02020603050405020304" pitchFamily="18" charset="0"/>
                <a:ea typeface="Calibri" panose="020F0502020204030204" pitchFamily="34" charset="0"/>
                <a:cs typeface="Times New Roman" panose="02020603050405020304" pitchFamily="18" charset="0"/>
              </a:rPr>
              <a:t>Odmawiajcie codziennie różaniec</a:t>
            </a:r>
            <a:r>
              <a:rPr lang="pl-PL" sz="3200" dirty="0">
                <a:latin typeface="Times New Roman" panose="02020603050405020304" pitchFamily="18" charset="0"/>
                <a:ea typeface="Calibri" panose="020F0502020204030204" pitchFamily="34" charset="0"/>
                <a:cs typeface="Times New Roman" panose="02020603050405020304" pitchFamily="18" charset="0"/>
              </a:rPr>
              <a:t>, aby uzyskać pokój dla świata i koniec wojny!</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dirty="0">
                <a:latin typeface="Times New Roman" panose="02020603050405020304" pitchFamily="18" charset="0"/>
                <a:ea typeface="Calibri" panose="020F0502020204030204" pitchFamily="34" charset="0"/>
                <a:cs typeface="Times New Roman" panose="02020603050405020304" pitchFamily="18" charset="0"/>
              </a:rPr>
              <a:t> </a:t>
            </a:r>
          </a:p>
          <a:p>
            <a:pPr algn="ctr">
              <a:spcAft>
                <a:spcPts val="0"/>
              </a:spcAft>
            </a:pPr>
            <a:endParaRPr lang="pl-PL"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30239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4128EF1D-4D9C-4986-971B-4816B8A04810}"/>
              </a:ext>
            </a:extLst>
          </p:cNvPr>
          <p:cNvSpPr/>
          <p:nvPr/>
        </p:nvSpPr>
        <p:spPr>
          <a:xfrm>
            <a:off x="133165" y="117693"/>
            <a:ext cx="12058835" cy="6740307"/>
          </a:xfrm>
          <a:prstGeom prst="rect">
            <a:avLst/>
          </a:prstGeom>
        </p:spPr>
        <p:txBody>
          <a:bodyPr wrap="square">
            <a:spAutoFit/>
          </a:bodyPr>
          <a:lstStyle/>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Druga tajemnica odnosi się do nabożeństwa </a:t>
            </a:r>
            <a:endParaRPr lang="pl-PL" sz="4400"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do Niepokalanego  Serca Maryi. </a:t>
            </a:r>
            <a:endParaRPr lang="pl-PL" sz="4400"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Jak już poprzednio mówiłam, Nasza Pani 13 VI 1917 r. zapewniła mnie, że nigdy mnie nie opuści i że Jej Niepokalane Serce będzie zawsze moją ucieczką i drogą, która mnie będzie prowadziła do Boga.</a:t>
            </a:r>
          </a:p>
          <a:p>
            <a:pPr>
              <a:spcAft>
                <a:spcPts val="0"/>
              </a:spcAft>
            </a:pPr>
            <a:endParaRPr lang="pl-PL"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Pani w lipcu powiedziała nam w tajemnicy, jak to już wcześniej opisałam, że Bóg chce ustanowić na świecie nabożeństwo do Jej Niepokalanego Serca, aby zapobiec przyszłej wojnie, i że przyjdzie, aby żądać poświęcenia Rosji jej Niepokalanemu Sercu i Komunii św. wynagradzającej w pierwsze soboty”.</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93090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37DBC08C-386E-4C10-B1A5-9DB6A7C01AF4}"/>
              </a:ext>
            </a:extLst>
          </p:cNvPr>
          <p:cNvSpPr/>
          <p:nvPr/>
        </p:nvSpPr>
        <p:spPr>
          <a:xfrm>
            <a:off x="196788" y="151179"/>
            <a:ext cx="11798423" cy="6678751"/>
          </a:xfrm>
          <a:prstGeom prst="rect">
            <a:avLst/>
          </a:prstGeom>
        </p:spPr>
        <p:txBody>
          <a:bodyPr wrap="square">
            <a:spAutoFit/>
          </a:bodyPr>
          <a:lstStyle/>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Nabożeństwo do NSM </a:t>
            </a:r>
          </a:p>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było początkowo przedmiotem tajemnicy…</a:t>
            </a:r>
            <a:endParaRPr lang="pl-PL" sz="4400"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 </a:t>
            </a:r>
            <a:endParaRPr lang="pl-PL" sz="36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„W 1917 r., w części objawień, które nazwaliśmy «tajemnicą», Najświętsza Dziewica wyjawiła koniec wojny, która wtedy dręczyła Europę, i ogłosiła jeszcze inną, </a:t>
            </a: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w przyszłości, mówiąc, że aby ją zaże­gnać, przyszła prosić </a:t>
            </a: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o poświęcenie Rosji Jej Niepokalanemu Sercu i o Komunię św. wynagradzającą w pierwsze soboty miesiąca. […]</a:t>
            </a:r>
          </a:p>
          <a:p>
            <a:pPr>
              <a:spcAft>
                <a:spcPts val="0"/>
              </a:spcAft>
            </a:pPr>
            <a:endParaRPr lang="pl-PL" sz="16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Ojcze Święty, aż do 1926 r. pozostało to tajemnicą według wyraźnego nakazu Matki Bożej”.</a:t>
            </a:r>
            <a:endParaRPr lang="pl-PL"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408205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7F8BE0C5-F0FE-4D2C-83F0-384E0375C6CD}"/>
              </a:ext>
            </a:extLst>
          </p:cNvPr>
          <p:cNvSpPr/>
          <p:nvPr/>
        </p:nvSpPr>
        <p:spPr>
          <a:xfrm>
            <a:off x="177553" y="551289"/>
            <a:ext cx="12014447" cy="5755422"/>
          </a:xfrm>
          <a:prstGeom prst="rect">
            <a:avLst/>
          </a:prstGeom>
        </p:spPr>
        <p:txBody>
          <a:bodyPr wrap="square">
            <a:spAutoFit/>
          </a:bodyPr>
          <a:lstStyle/>
          <a:p>
            <a:pPr algn="just">
              <a:spcAft>
                <a:spcPts val="0"/>
              </a:spcAft>
            </a:pPr>
            <a:r>
              <a:rPr lang="pl-PL" sz="48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Zagrożenia  współczesnego  świata  to:</a:t>
            </a:r>
          </a:p>
          <a:p>
            <a:pPr algn="just">
              <a:spcAft>
                <a:spcPts val="0"/>
              </a:spcAft>
            </a:pP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Życie jakby Boga nie było.</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Pomieszanie pojęć i wartości.</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Wielkie trudności w odnalezieniu celu i sensu życia.</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Seksualizacja społeczeństw.</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Życie niemoralne.</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Brak poszanowania dla wartości życia ludzkiego. </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4000" b="1" dirty="0">
                <a:latin typeface="Times New Roman" panose="02020603050405020304" pitchFamily="18" charset="0"/>
                <a:ea typeface="Calibri" panose="020F0502020204030204" pitchFamily="34" charset="0"/>
                <a:cs typeface="Times New Roman" panose="02020603050405020304" pitchFamily="18" charset="0"/>
              </a:rPr>
              <a:t>  Ucieczka od życia realnego w świat wirtualny. </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762726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6BF9FA78-E428-4E57-A038-479493E1EA69}"/>
              </a:ext>
            </a:extLst>
          </p:cNvPr>
          <p:cNvSpPr/>
          <p:nvPr/>
        </p:nvSpPr>
        <p:spPr>
          <a:xfrm>
            <a:off x="321075" y="318208"/>
            <a:ext cx="11549849" cy="6124754"/>
          </a:xfrm>
          <a:prstGeom prst="rect">
            <a:avLst/>
          </a:prstGeom>
        </p:spPr>
        <p:txBody>
          <a:bodyPr wrap="square">
            <a:spAutoFit/>
          </a:bodyPr>
          <a:lstStyle/>
          <a:p>
            <a:pPr algn="ctr">
              <a:spcAft>
                <a:spcPts val="0"/>
              </a:spcAft>
            </a:pPr>
            <a:r>
              <a:rPr lang="pl-PL" sz="54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10 grudnia 1925 r.</a:t>
            </a:r>
            <a:br>
              <a:rPr lang="pl-PL" sz="54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pl-PL" sz="54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Pontevedra</a:t>
            </a:r>
            <a:endParaRPr lang="pl-PL" sz="5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0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pl-PL" sz="4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400" b="1" u="sng" dirty="0">
                <a:latin typeface="Times New Roman" panose="02020603050405020304" pitchFamily="18" charset="0"/>
                <a:ea typeface="Calibri" panose="020F0502020204030204" pitchFamily="34" charset="0"/>
                <a:cs typeface="Times New Roman" panose="02020603050405020304" pitchFamily="18" charset="0"/>
              </a:rPr>
              <a:t>Dzieciątko powiedziało: </a:t>
            </a:r>
          </a:p>
          <a:p>
            <a:pPr marL="571500" indent="-571500" algn="ctr">
              <a:spcAft>
                <a:spcPts val="0"/>
              </a:spcAft>
              <a:buFontTx/>
              <a:buChar char="-"/>
            </a:pPr>
            <a:endParaRPr lang="pl-PL" sz="4000" b="1" dirty="0">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pl-PL" sz="4000" b="1" dirty="0">
                <a:latin typeface="Times New Roman" panose="02020603050405020304" pitchFamily="18" charset="0"/>
                <a:ea typeface="Calibri" panose="020F0502020204030204" pitchFamily="34" charset="0"/>
                <a:cs typeface="Times New Roman" panose="02020603050405020304" pitchFamily="18" charset="0"/>
              </a:rPr>
              <a:t>«</a:t>
            </a:r>
            <a:r>
              <a:rPr lang="pl-PL"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Miej współczucie z Sercem Twej Najświętszej Matki, </a:t>
            </a:r>
            <a:r>
              <a:rPr lang="pl-PL" sz="4000" b="1" dirty="0">
                <a:latin typeface="Times New Roman" panose="02020603050405020304" pitchFamily="18" charset="0"/>
                <a:ea typeface="Calibri" panose="020F0502020204030204" pitchFamily="34" charset="0"/>
                <a:cs typeface="Times New Roman" panose="02020603050405020304" pitchFamily="18" charset="0"/>
              </a:rPr>
              <a:t>otoczonym cierniami, którymi niewdzięczni ludzie je wciąż na nowo ranią, a nie ma nikogo, kto by przez akt wynagrodzenia te ciernie powyciągał».</a:t>
            </a:r>
            <a:endParaRPr lang="pl-PL" sz="4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503417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EF6DB915-A6FB-43BE-8167-CF2BF04D430D}"/>
              </a:ext>
            </a:extLst>
          </p:cNvPr>
          <p:cNvSpPr/>
          <p:nvPr/>
        </p:nvSpPr>
        <p:spPr>
          <a:xfrm>
            <a:off x="372863" y="165456"/>
            <a:ext cx="11683013" cy="6801862"/>
          </a:xfrm>
          <a:prstGeom prst="rect">
            <a:avLst/>
          </a:prstGeom>
        </p:spPr>
        <p:txBody>
          <a:bodyPr wrap="square">
            <a:spAutoFit/>
          </a:bodyPr>
          <a:lstStyle/>
          <a:p>
            <a:pPr algn="ctr">
              <a:spcAft>
                <a:spcPts val="0"/>
              </a:spcAft>
            </a:pPr>
            <a:r>
              <a:rPr lang="pl-PL" sz="40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Ważność i konieczność wynagrodzenia</a:t>
            </a:r>
            <a:endParaRPr lang="pl-PL" sz="4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endParaRPr lang="pl-PL" sz="4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3000" b="1" dirty="0">
                <a:latin typeface="Times New Roman" panose="02020603050405020304" pitchFamily="18" charset="0"/>
                <a:ea typeface="Calibri" panose="020F0502020204030204" pitchFamily="34" charset="0"/>
                <a:cs typeface="Times New Roman" panose="02020603050405020304" pitchFamily="18" charset="0"/>
              </a:rPr>
              <a:t>Siostra Łucja przypomina o tym w liście z dnia 20 czerwca 1939</a:t>
            </a:r>
            <a:r>
              <a:rPr lang="pl-PL" sz="3000" dirty="0">
                <a:latin typeface="Times New Roman" panose="02020603050405020304" pitchFamily="18" charset="0"/>
                <a:ea typeface="Calibri" panose="020F0502020204030204" pitchFamily="34" charset="0"/>
                <a:cs typeface="Times New Roman" panose="02020603050405020304" pitchFamily="18" charset="0"/>
              </a:rPr>
              <a:t> </a:t>
            </a:r>
            <a:r>
              <a:rPr lang="pl-PL" sz="3000" b="1" dirty="0">
                <a:latin typeface="Times New Roman" panose="02020603050405020304" pitchFamily="18" charset="0"/>
                <a:ea typeface="Calibri" panose="020F0502020204030204" pitchFamily="34" charset="0"/>
                <a:cs typeface="Times New Roman" panose="02020603050405020304" pitchFamily="18" charset="0"/>
              </a:rPr>
              <a:t>r. :</a:t>
            </a:r>
          </a:p>
          <a:p>
            <a:pPr algn="just">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 </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„Najświętsza Maryja Panna </a:t>
            </a:r>
            <a:r>
              <a:rPr lang="pl-PL"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obiecała odłożyć bicz wojny na później</a:t>
            </a:r>
            <a:r>
              <a:rPr lang="pl-PL" sz="3200" dirty="0">
                <a:latin typeface="Times New Roman" panose="02020603050405020304" pitchFamily="18" charset="0"/>
                <a:ea typeface="Calibri" panose="020F0502020204030204" pitchFamily="34" charset="0"/>
                <a:cs typeface="Times New Roman" panose="02020603050405020304" pitchFamily="18" charset="0"/>
              </a:rPr>
              <a:t>, jeśli to nabożeństwo będzie propagowane i praktykowane. </a:t>
            </a:r>
          </a:p>
          <a:p>
            <a:pPr>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Możemy dostrzec, że odsuwa Ona tę karę stosownie do wysiłków, jakie są podejmowane, by je propagować. </a:t>
            </a:r>
          </a:p>
          <a:p>
            <a:pPr>
              <a:spcAft>
                <a:spcPts val="0"/>
              </a:spcAft>
            </a:pPr>
            <a:endParaRPr lang="pl-PL" sz="2000" dirty="0">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Obawiam się jednak, że mogliśmy uczynić więcej niż czynimy </a:t>
            </a:r>
          </a:p>
          <a:p>
            <a:pPr>
              <a:spcAft>
                <a:spcPts val="0"/>
              </a:spcAft>
            </a:pPr>
            <a:r>
              <a:rPr lang="pl-PL" sz="3200" dirty="0">
                <a:latin typeface="Times New Roman" panose="02020603050405020304" pitchFamily="18" charset="0"/>
                <a:ea typeface="Calibri" panose="020F0502020204030204" pitchFamily="34" charset="0"/>
                <a:cs typeface="Times New Roman" panose="02020603050405020304" pitchFamily="18" charset="0"/>
              </a:rPr>
              <a:t>i że Bóg, mniej niż zadowolony, może podnieść ramię swego Miłosierdzia i pozwolić, aby świat był niszczony przez to oczyszczenie. A nigdy nie było ono tak </a:t>
            </a:r>
            <a:r>
              <a:rPr lang="pl-PL" sz="3200" b="1" dirty="0">
                <a:latin typeface="Times New Roman" panose="02020603050405020304" pitchFamily="18" charset="0"/>
                <a:ea typeface="Calibri" panose="020F0502020204030204" pitchFamily="34" charset="0"/>
                <a:cs typeface="Times New Roman" panose="02020603050405020304" pitchFamily="18" charset="0"/>
              </a:rPr>
              <a:t>straszne, straszne”</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dirty="0">
                <a:latin typeface="Times New Roman" panose="02020603050405020304" pitchFamily="18" charset="0"/>
                <a:ea typeface="Calibri" panose="020F0502020204030204" pitchFamily="34" charset="0"/>
                <a:cs typeface="Times New Roman" panose="02020603050405020304" pitchFamily="18" charset="0"/>
              </a:rPr>
              <a:t>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8357179"/>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8001AB79-BFB1-4453-8540-A148E7F88607}"/>
              </a:ext>
            </a:extLst>
          </p:cNvPr>
          <p:cNvSpPr/>
          <p:nvPr/>
        </p:nvSpPr>
        <p:spPr>
          <a:xfrm>
            <a:off x="292964" y="86916"/>
            <a:ext cx="11469950" cy="6771084"/>
          </a:xfrm>
          <a:prstGeom prst="rect">
            <a:avLst/>
          </a:prstGeom>
        </p:spPr>
        <p:txBody>
          <a:bodyPr wrap="square">
            <a:spAutoFit/>
          </a:bodyPr>
          <a:lstStyle/>
          <a:p>
            <a:pPr algn="ctr">
              <a:spcAft>
                <a:spcPts val="0"/>
              </a:spcAft>
            </a:pPr>
            <a:r>
              <a:rPr lang="pl-PL" sz="32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Dlaczego nabożeństwo do Niepokalanego  Serca Maryi?</a:t>
            </a:r>
            <a:endParaRPr lang="pl-PL" sz="3200"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400" dirty="0">
                <a:latin typeface="Times New Roman" panose="02020603050405020304" pitchFamily="18" charset="0"/>
                <a:ea typeface="Calibri" panose="020F0502020204030204" pitchFamily="34" charset="0"/>
                <a:cs typeface="Times New Roman" panose="02020603050405020304" pitchFamily="18" charset="0"/>
              </a:rPr>
              <a:t> </a:t>
            </a:r>
            <a:endParaRPr lang="pl-PL" sz="2400" b="1" dirty="0">
              <a:effectLst/>
              <a:latin typeface="Calibri" panose="020F0502020204030204" pitchFamily="34" charset="0"/>
              <a:ea typeface="Calibri" panose="020F0502020204030204" pitchFamily="34" charset="0"/>
              <a:cs typeface="Times New Roman" panose="02020603050405020304" pitchFamily="18" charset="0"/>
            </a:endParaRPr>
          </a:p>
          <a:p>
            <a:pPr lvl="0" algn="ctr">
              <a:spcAft>
                <a:spcPts val="0"/>
              </a:spcAft>
              <a:tabLst>
                <a:tab pos="457200" algn="l"/>
              </a:tabLst>
            </a:pPr>
            <a:r>
              <a:rPr lang="pl-PL" sz="2400" b="1"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„Dlaczego, aby ocalić biednych grzeszników, </a:t>
            </a:r>
          </a:p>
          <a:p>
            <a:pPr lvl="0" algn="ctr">
              <a:spcAft>
                <a:spcPts val="0"/>
              </a:spcAft>
              <a:tabLst>
                <a:tab pos="457200" algn="l"/>
              </a:tabLst>
            </a:pPr>
            <a:r>
              <a:rPr lang="pl-PL" sz="2400" b="1"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Nasza Pani prosi o uwielbienie Jej Niepokalanego  Serca?</a:t>
            </a:r>
          </a:p>
          <a:p>
            <a:pPr lvl="0">
              <a:spcAft>
                <a:spcPts val="0"/>
              </a:spcAft>
              <a:tabLst>
                <a:tab pos="457200" algn="l"/>
              </a:tabLst>
            </a:pPr>
            <a:br>
              <a:rPr lang="pl-PL" sz="2400" dirty="0">
                <a:latin typeface="Times New Roman" panose="02020603050405020304" pitchFamily="18" charset="0"/>
                <a:ea typeface="Calibri" panose="020F0502020204030204" pitchFamily="34" charset="0"/>
                <a:cs typeface="Times New Roman" panose="02020603050405020304" pitchFamily="18" charset="0"/>
              </a:rPr>
            </a:br>
            <a:r>
              <a:rPr lang="pl-PL" sz="2400" b="1" dirty="0">
                <a:latin typeface="Times New Roman" panose="02020603050405020304" pitchFamily="18" charset="0"/>
                <a:ea typeface="Calibri" panose="020F0502020204030204" pitchFamily="34" charset="0"/>
                <a:cs typeface="Times New Roman" panose="02020603050405020304" pitchFamily="18" charset="0"/>
              </a:rPr>
              <a:t>-  Siostra Łucja odpowiada: </a:t>
            </a:r>
            <a:br>
              <a:rPr lang="pl-PL" sz="2400" b="1" dirty="0">
                <a:latin typeface="Times New Roman" panose="02020603050405020304" pitchFamily="18" charset="0"/>
                <a:ea typeface="Calibri" panose="020F0502020204030204" pitchFamily="34" charset="0"/>
                <a:cs typeface="Times New Roman" panose="02020603050405020304" pitchFamily="18" charset="0"/>
              </a:rPr>
            </a:br>
            <a:r>
              <a:rPr lang="pl-PL" sz="24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a:t>
            </a:r>
            <a:r>
              <a:rPr lang="pl-PL" sz="24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Ponieważ Bóg tak chce". </a:t>
            </a:r>
          </a:p>
          <a:p>
            <a:pPr lvl="0">
              <a:spcAft>
                <a:spcPts val="0"/>
              </a:spcAft>
              <a:tabLst>
                <a:tab pos="457200" algn="l"/>
              </a:tabLst>
            </a:pP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Tx/>
              <a:buChar char="-"/>
              <a:tabLst>
                <a:tab pos="457200" algn="l"/>
              </a:tabLst>
            </a:pPr>
            <a:r>
              <a:rPr lang="pl-PL" sz="2400" b="1" dirty="0">
                <a:latin typeface="Times New Roman" panose="02020603050405020304" pitchFamily="18" charset="0"/>
                <a:ea typeface="Calibri" panose="020F0502020204030204" pitchFamily="34" charset="0"/>
                <a:cs typeface="Times New Roman" panose="02020603050405020304" pitchFamily="18" charset="0"/>
              </a:rPr>
              <a:t>Czy mogę coś zmienić modląc się raz w miesiącu?</a:t>
            </a:r>
          </a:p>
          <a:p>
            <a:pPr lvl="0">
              <a:spcAft>
                <a:spcPts val="0"/>
              </a:spcAft>
              <a:tabLst>
                <a:tab pos="457200" algn="l"/>
              </a:tabLst>
            </a:pPr>
            <a:endParaRPr lang="pl-PL" sz="9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400" b="1" dirty="0">
                <a:latin typeface="Times New Roman" panose="02020603050405020304" pitchFamily="18" charset="0"/>
                <a:ea typeface="Calibri" panose="020F0502020204030204" pitchFamily="34" charset="0"/>
                <a:cs typeface="Times New Roman" panose="02020603050405020304" pitchFamily="18" charset="0"/>
              </a:rPr>
              <a:t>Aby jej [wojnie] zapobiec, będę prosić o poświęcenie Rosji Mojemu Niepokalanemu Sercu oraz o Komunię zadośćuczynienia w każdą pierwszą sobotę. Tak, ponieważ poświecenie Niepokalanemu Sercu Maryi stanowi więź zjednoczenia z Matką mistycznego Ciała Chrystusa, a poprzez Chrystusa obecnego w Eucharystii, staje się naszym Chlebem powszednim. Zostanie ofiarowane Ojcu godne zadośćuczynienie na przebłaganie za Jego lud pielgrzymujący na ziemi”.</a:t>
            </a:r>
          </a:p>
          <a:p>
            <a:pPr algn="just">
              <a:spcAft>
                <a:spcPts val="0"/>
              </a:spcAft>
            </a:pPr>
            <a:endParaRPr lang="pl-P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b="1" dirty="0">
                <a:effectLst/>
                <a:latin typeface="Times New Roman" panose="02020603050405020304" pitchFamily="18" charset="0"/>
                <a:ea typeface="Calibri" panose="020F0502020204030204" pitchFamily="34" charset="0"/>
                <a:cs typeface="Times New Roman" panose="02020603050405020304" pitchFamily="18" charset="0"/>
              </a:rPr>
              <a:t>S. M. Łucja od Jezusa i Niepokalanego Serca, </a:t>
            </a:r>
            <a:r>
              <a:rPr lang="pl-PL" b="1" i="1" dirty="0">
                <a:effectLst/>
                <a:latin typeface="Times New Roman" panose="02020603050405020304" pitchFamily="18" charset="0"/>
                <a:ea typeface="Calibri" panose="020F0502020204030204" pitchFamily="34" charset="0"/>
                <a:cs typeface="Times New Roman" panose="02020603050405020304" pitchFamily="18" charset="0"/>
              </a:rPr>
              <a:t>Jak postrzegam Przesłanie przez pryzmat czasów i wydarzeń</a:t>
            </a:r>
            <a:endParaRPr lang="pl-PL"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2142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F7BB588F-A9ED-423F-8CEF-C85490EA9234}"/>
              </a:ext>
            </a:extLst>
          </p:cNvPr>
          <p:cNvSpPr/>
          <p:nvPr/>
        </p:nvSpPr>
        <p:spPr>
          <a:xfrm>
            <a:off x="210104" y="159798"/>
            <a:ext cx="11771791" cy="6801862"/>
          </a:xfrm>
          <a:prstGeom prst="rect">
            <a:avLst/>
          </a:prstGeom>
        </p:spPr>
        <p:txBody>
          <a:bodyPr wrap="square">
            <a:spAutoFit/>
          </a:bodyPr>
          <a:lstStyle/>
          <a:p>
            <a:pPr algn="ctr">
              <a:spcAft>
                <a:spcPts val="0"/>
              </a:spcAft>
            </a:pPr>
            <a:r>
              <a:rPr lang="pl-PL" sz="44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Pierwsze   Soboty   Miesiąca</a:t>
            </a:r>
            <a:endParaRPr lang="pl-PL" sz="4400" b="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600" b="1" dirty="0">
                <a:latin typeface="Times New Roman" panose="02020603050405020304" pitchFamily="18" charset="0"/>
                <a:ea typeface="Calibri" panose="020F0502020204030204" pitchFamily="34" charset="0"/>
                <a:cs typeface="Times New Roman" panose="02020603050405020304" pitchFamily="18" charset="0"/>
              </a:rPr>
              <a:t> </a:t>
            </a:r>
            <a:endParaRPr lang="pl-PL" sz="36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u="sng"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Warunki nabożeństwa wynagradzającego:</a:t>
            </a:r>
          </a:p>
          <a:p>
            <a:pPr>
              <a:spcAft>
                <a:spcPts val="0"/>
              </a:spcAft>
            </a:pPr>
            <a:endParaRPr lang="pl-PL" sz="14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1.  Spowiedź św. - może być odprawiona wcześniej,</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2.  Różaniec - jedna część,</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3.  Medytacja (15 minut),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4.  Komunia św.</a:t>
            </a:r>
          </a:p>
          <a:p>
            <a:pPr>
              <a:spcAft>
                <a:spcPts val="0"/>
              </a:spcAft>
            </a:pP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Wszystkie warunki wypełniamy, wzbudzając intencję wynagradzającą Niepokalanemu Sercu Maryi.</a:t>
            </a:r>
          </a:p>
          <a:p>
            <a:pPr algn="just">
              <a:spcAft>
                <a:spcPts val="0"/>
              </a:spcAft>
            </a:pPr>
            <a:endParaRPr lang="pl-PL" sz="1000" b="1" u="sng"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800" b="1" dirty="0">
                <a:latin typeface="Times New Roman" panose="02020603050405020304" pitchFamily="18" charset="0"/>
                <a:ea typeface="Calibri" panose="020F0502020204030204" pitchFamily="34" charset="0"/>
                <a:cs typeface="Times New Roman" panose="02020603050405020304" pitchFamily="18" charset="0"/>
              </a:rPr>
              <a:t>Duszom</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pl-PL" sz="2800" b="1" dirty="0">
                <a:latin typeface="Times New Roman" panose="02020603050405020304" pitchFamily="18" charset="0"/>
                <a:ea typeface="Calibri" panose="020F0502020204030204" pitchFamily="34" charset="0"/>
                <a:cs typeface="Times New Roman" panose="02020603050405020304" pitchFamily="18" charset="0"/>
              </a:rPr>
              <a:t>które w ten sposób starają się mi wynagradzać, obiecuję towarzyszyć w godzinie śmierci z wszystkimi łaskami potrzebnymi do zbawienia</a:t>
            </a:r>
            <a:r>
              <a:rPr lang="en-US" sz="2800" b="1" dirty="0">
                <a:latin typeface="Times New Roman" panose="02020603050405020304" pitchFamily="18" charset="0"/>
                <a:ea typeface="Calibri" panose="020F0502020204030204" pitchFamily="34" charset="0"/>
                <a:cs typeface="Times New Roman" panose="02020603050405020304" pitchFamily="18" charset="0"/>
              </a:rPr>
              <a:t>”.</a:t>
            </a: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78115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B43BED93-67D8-44C3-86E0-A9866541CB01}"/>
              </a:ext>
            </a:extLst>
          </p:cNvPr>
          <p:cNvSpPr/>
          <p:nvPr/>
        </p:nvSpPr>
        <p:spPr>
          <a:xfrm>
            <a:off x="355107" y="120402"/>
            <a:ext cx="11629747" cy="6617196"/>
          </a:xfrm>
          <a:prstGeom prst="rect">
            <a:avLst/>
          </a:prstGeom>
        </p:spPr>
        <p:txBody>
          <a:bodyPr wrap="square">
            <a:spAutoFit/>
          </a:bodyPr>
          <a:lstStyle/>
          <a:p>
            <a:pPr algn="ctr">
              <a:spcAft>
                <a:spcPts val="0"/>
              </a:spcAft>
            </a:pPr>
            <a:r>
              <a:rPr lang="pl-PL" sz="40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Dlaczego pięć pierwszych sobót?</a:t>
            </a:r>
            <a:endParaRPr lang="pl-PL" sz="4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32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Jest pięć rodzajów obelg i bluźnierstw wypowiadanych </a:t>
            </a:r>
          </a:p>
          <a:p>
            <a:pPr algn="ctr">
              <a:spcAft>
                <a:spcPts val="0"/>
              </a:spcAft>
            </a:pPr>
            <a:r>
              <a:rPr lang="pl-PL"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przeciwko Niepokalanemu Sercu Maryi.</a:t>
            </a:r>
          </a:p>
          <a:p>
            <a:pPr>
              <a:spcAft>
                <a:spcPts val="0"/>
              </a:spcAft>
            </a:pPr>
            <a:endParaRPr lang="pl-PL" sz="3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1</a:t>
            </a:r>
            <a:r>
              <a:rPr lang="pl-PL" sz="3200" dirty="0">
                <a:latin typeface="Times New Roman" panose="02020603050405020304" pitchFamily="18" charset="0"/>
                <a:ea typeface="Calibri" panose="020F0502020204030204" pitchFamily="34" charset="0"/>
                <a:cs typeface="Times New Roman" panose="02020603050405020304" pitchFamily="18" charset="0"/>
              </a:rPr>
              <a:t>.</a:t>
            </a:r>
            <a:r>
              <a:rPr lang="pl-PL" sz="3200" b="1" dirty="0">
                <a:latin typeface="Times New Roman" panose="02020603050405020304" pitchFamily="18" charset="0"/>
                <a:ea typeface="Calibri" panose="020F0502020204030204" pitchFamily="34" charset="0"/>
                <a:cs typeface="Times New Roman" panose="02020603050405020304" pitchFamily="18" charset="0"/>
              </a:rPr>
              <a:t>   Bluźnierstwa przeciw Niepokalanemu Poczęciu.</a:t>
            </a:r>
            <a:br>
              <a:rPr lang="pl-PL" sz="3200" b="1" dirty="0">
                <a:latin typeface="Times New Roman" panose="02020603050405020304" pitchFamily="18" charset="0"/>
                <a:ea typeface="Calibri" panose="020F0502020204030204" pitchFamily="34" charset="0"/>
                <a:cs typeface="Times New Roman" panose="02020603050405020304" pitchFamily="18" charset="0"/>
              </a:rPr>
            </a:br>
            <a:r>
              <a:rPr lang="pl-PL" sz="3200" b="1" dirty="0">
                <a:latin typeface="Times New Roman" panose="02020603050405020304" pitchFamily="18" charset="0"/>
                <a:ea typeface="Calibri" panose="020F0502020204030204" pitchFamily="34" charset="0"/>
                <a:cs typeface="Times New Roman" panose="02020603050405020304" pitchFamily="18" charset="0"/>
              </a:rPr>
              <a:t>2.   Przeciwko Jej Dziewictwu.</a:t>
            </a:r>
            <a:br>
              <a:rPr lang="pl-PL" sz="3200" b="1" dirty="0">
                <a:latin typeface="Times New Roman" panose="02020603050405020304" pitchFamily="18" charset="0"/>
                <a:ea typeface="Calibri" panose="020F0502020204030204" pitchFamily="34" charset="0"/>
                <a:cs typeface="Times New Roman" panose="02020603050405020304" pitchFamily="18" charset="0"/>
              </a:rPr>
            </a:br>
            <a:r>
              <a:rPr lang="pl-PL" sz="3200" b="1" dirty="0">
                <a:latin typeface="Times New Roman" panose="02020603050405020304" pitchFamily="18" charset="0"/>
                <a:ea typeface="Calibri" panose="020F0502020204030204" pitchFamily="34" charset="0"/>
                <a:cs typeface="Times New Roman" panose="02020603050405020304" pitchFamily="18" charset="0"/>
              </a:rPr>
              <a:t>3.   Przeciwko Bożemu Macierzyństwu.</a:t>
            </a:r>
            <a:br>
              <a:rPr lang="pl-PL" sz="3200" b="1" dirty="0">
                <a:latin typeface="Times New Roman" panose="02020603050405020304" pitchFamily="18" charset="0"/>
                <a:ea typeface="Calibri" panose="020F0502020204030204" pitchFamily="34" charset="0"/>
                <a:cs typeface="Times New Roman" panose="02020603050405020304" pitchFamily="18" charset="0"/>
              </a:rPr>
            </a:br>
            <a:r>
              <a:rPr lang="pl-PL" sz="3200" b="1" dirty="0">
                <a:latin typeface="Times New Roman" panose="02020603050405020304" pitchFamily="18" charset="0"/>
                <a:ea typeface="Calibri" panose="020F0502020204030204" pitchFamily="34" charset="0"/>
                <a:cs typeface="Times New Roman" panose="02020603050405020304" pitchFamily="18" charset="0"/>
              </a:rPr>
              <a:t>4.   Bluźnierstwa tych, którzy starają się otwarcie zaszczepić </a:t>
            </a: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w sercach dzieci obojętność, wzgardę, a nawet nienawiść </a:t>
            </a: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do tej Niepokalanej Matki.</a:t>
            </a:r>
            <a:br>
              <a:rPr lang="pl-PL" sz="3200" b="1" dirty="0">
                <a:latin typeface="Times New Roman" panose="02020603050405020304" pitchFamily="18" charset="0"/>
                <a:ea typeface="Calibri" panose="020F0502020204030204" pitchFamily="34" charset="0"/>
                <a:cs typeface="Times New Roman" panose="02020603050405020304" pitchFamily="18" charset="0"/>
              </a:rPr>
            </a:br>
            <a:r>
              <a:rPr lang="pl-PL" sz="3200" b="1" dirty="0">
                <a:latin typeface="Times New Roman" panose="02020603050405020304" pitchFamily="18" charset="0"/>
                <a:ea typeface="Calibri" panose="020F0502020204030204" pitchFamily="34" charset="0"/>
                <a:cs typeface="Times New Roman" panose="02020603050405020304" pitchFamily="18" charset="0"/>
              </a:rPr>
              <a:t>5.   Bluźnierstwa tych, którzy urągają Jej bezpośrednio </a:t>
            </a:r>
          </a:p>
          <a:p>
            <a:pPr>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w Jej świętych wizerunkach.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0891983"/>
      </p:ext>
    </p:extLst>
  </p:cSld>
  <p:clrMapOvr>
    <a:masterClrMapping/>
  </p:clrMapOvr>
  <mc:AlternateContent xmlns:mc="http://schemas.openxmlformats.org/markup-compatibility/2006">
    <mc:Choice xmlns:p14="http://schemas.microsoft.com/office/powerpoint/2010/main" Requires="p14">
      <p:transition spd="slow" p14:dur="1500">
        <p14:ripple dir="ru"/>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1C536B29-B87C-4EDB-B198-F7725B7F98A0}"/>
              </a:ext>
            </a:extLst>
          </p:cNvPr>
          <p:cNvSpPr/>
          <p:nvPr/>
        </p:nvSpPr>
        <p:spPr>
          <a:xfrm>
            <a:off x="526741" y="0"/>
            <a:ext cx="11665259" cy="6863417"/>
          </a:xfrm>
          <a:prstGeom prst="rect">
            <a:avLst/>
          </a:prstGeom>
        </p:spPr>
        <p:txBody>
          <a:bodyPr wrap="square">
            <a:spAutoFit/>
          </a:bodyPr>
          <a:lstStyle/>
          <a:p>
            <a:pPr algn="just">
              <a:spcAft>
                <a:spcPts val="0"/>
              </a:spcAft>
            </a:pPr>
            <a:r>
              <a:rPr lang="pl-PL" sz="40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Wychowanie  w  wierze  i  życie  wiarą </a:t>
            </a:r>
          </a:p>
          <a:p>
            <a:pPr algn="just">
              <a:spcAft>
                <a:spcPts val="0"/>
              </a:spcAft>
            </a:pPr>
            <a:r>
              <a:rPr lang="pl-PL" sz="4000" b="1" u="sng"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ratunkiem  przed  zagrożeniami</a:t>
            </a:r>
          </a:p>
          <a:p>
            <a:pPr algn="just">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Życie w wierze daje silne oparcie w Bogu.</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Porządkowany jest świat pojęć i wartości.</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Jest jasno określony sens i cel życia ludzkiego.</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Prawdziwe ukochanie Boga, prowadzi do życia w czystości.</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Wierność Przykazaniom Bożym czyni życie człowieka, życiem </a:t>
            </a:r>
          </a:p>
          <a:p>
            <a:pPr lvl="0"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w pełni moralnym.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Życie ludzkie uznawane jest i szanowane jako święte, </a:t>
            </a:r>
          </a:p>
          <a:p>
            <a:pPr lvl="0"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od poczęcia aż do naturalnej śmierci.</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Blip>
                <a:blip r:embed="rId2"/>
              </a:buBlip>
            </a:pPr>
            <a:r>
              <a:rPr lang="pl-PL" sz="3200" b="1" dirty="0">
                <a:latin typeface="Times New Roman" panose="02020603050405020304" pitchFamily="18" charset="0"/>
                <a:ea typeface="Calibri" panose="020F0502020204030204" pitchFamily="34" charset="0"/>
                <a:cs typeface="Times New Roman" panose="02020603050405020304" pitchFamily="18" charset="0"/>
              </a:rPr>
              <a:t>  Człowiek żyje realnym życiem, bowiem ma świadomość, </a:t>
            </a:r>
          </a:p>
          <a:p>
            <a:pPr lvl="0" algn="just">
              <a:spcAft>
                <a:spcPts val="0"/>
              </a:spcAft>
            </a:pPr>
            <a:r>
              <a:rPr lang="pl-PL" sz="3200" b="1" dirty="0">
                <a:latin typeface="Times New Roman" panose="02020603050405020304" pitchFamily="18" charset="0"/>
                <a:ea typeface="Calibri" panose="020F0502020204030204" pitchFamily="34" charset="0"/>
                <a:cs typeface="Times New Roman" panose="02020603050405020304" pitchFamily="18" charset="0"/>
              </a:rPr>
              <a:t>      że życie ziemskie jest drogą do życia wiecznego. </a:t>
            </a: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96437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5A150E2E-5200-4896-A847-3A5D00924EA3}"/>
              </a:ext>
            </a:extLst>
          </p:cNvPr>
          <p:cNvSpPr/>
          <p:nvPr/>
        </p:nvSpPr>
        <p:spPr>
          <a:xfrm>
            <a:off x="239697" y="316456"/>
            <a:ext cx="11727402" cy="6186309"/>
          </a:xfrm>
          <a:prstGeom prst="rect">
            <a:avLst/>
          </a:prstGeom>
        </p:spPr>
        <p:txBody>
          <a:bodyPr wrap="square">
            <a:spAutoFit/>
          </a:bodyPr>
          <a:lstStyle/>
          <a:p>
            <a:pPr algn="ctr">
              <a:spcAft>
                <a:spcPts val="0"/>
              </a:spcAft>
            </a:pPr>
            <a:r>
              <a:rPr lang="pl-PL" sz="4400" b="1" dirty="0">
                <a:latin typeface="Times New Roman" panose="02020603050405020304" pitchFamily="18" charset="0"/>
                <a:ea typeface="Calibri" panose="020F0502020204030204" pitchFamily="34" charset="0"/>
                <a:cs typeface="Times New Roman" panose="02020603050405020304" pitchFamily="18" charset="0"/>
              </a:rPr>
              <a:t>Nikt z nas nie żyje w doskonały sposób życiem wiary, dlatego każdy z nas potrzebuje nawrócenia. </a:t>
            </a:r>
          </a:p>
          <a:p>
            <a:pPr algn="ctr">
              <a:spcAft>
                <a:spcPts val="0"/>
              </a:spcAft>
            </a:pPr>
            <a:endParaRPr lang="pl-PL" sz="4400" b="1" dirty="0">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pl-PL" sz="4400" b="1" dirty="0">
                <a:latin typeface="Times New Roman" panose="02020603050405020304" pitchFamily="18" charset="0"/>
                <a:ea typeface="Calibri" panose="020F0502020204030204" pitchFamily="34" charset="0"/>
                <a:cs typeface="Times New Roman" panose="02020603050405020304" pitchFamily="18" charset="0"/>
              </a:rPr>
              <a:t>Objawienia w Fatimie są wezwaniem do nawrócenia. </a:t>
            </a:r>
          </a:p>
          <a:p>
            <a:pPr algn="ctr">
              <a:spcAft>
                <a:spcPts val="0"/>
              </a:spcAft>
            </a:pPr>
            <a:endParaRPr lang="pl-PL" sz="4400" b="1"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4400" b="1" dirty="0">
                <a:latin typeface="Times New Roman" panose="02020603050405020304" pitchFamily="18" charset="0"/>
                <a:ea typeface="Calibri" panose="020F0502020204030204" pitchFamily="34" charset="0"/>
                <a:cs typeface="Times New Roman" panose="02020603050405020304" pitchFamily="18" charset="0"/>
              </a:rPr>
              <a:t>Bóg zawsze zaprasza człowieka na drogę nawrócenia.</a:t>
            </a:r>
            <a:endParaRPr lang="pl-PL" sz="4400" b="1"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4" name="Łącznik prosty 3">
            <a:extLst>
              <a:ext uri="{FF2B5EF4-FFF2-40B4-BE49-F238E27FC236}">
                <a16:creationId xmlns:a16="http://schemas.microsoft.com/office/drawing/2014/main" id="{55F186BD-FA3C-4EF4-9B50-8393DBBFA256}"/>
              </a:ext>
            </a:extLst>
          </p:cNvPr>
          <p:cNvCxnSpPr/>
          <p:nvPr/>
        </p:nvCxnSpPr>
        <p:spPr>
          <a:xfrm>
            <a:off x="932155" y="2743200"/>
            <a:ext cx="1047565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Łącznik prosty 5">
            <a:extLst>
              <a:ext uri="{FF2B5EF4-FFF2-40B4-BE49-F238E27FC236}">
                <a16:creationId xmlns:a16="http://schemas.microsoft.com/office/drawing/2014/main" id="{11B7E2AD-4557-4BAC-AC1C-0701C6EDCEB0}"/>
              </a:ext>
            </a:extLst>
          </p:cNvPr>
          <p:cNvCxnSpPr/>
          <p:nvPr/>
        </p:nvCxnSpPr>
        <p:spPr>
          <a:xfrm>
            <a:off x="834501" y="4838330"/>
            <a:ext cx="1070647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5507021"/>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592EC7A8-73AF-4825-8C89-93EAD6D4A566}"/>
              </a:ext>
            </a:extLst>
          </p:cNvPr>
          <p:cNvSpPr/>
          <p:nvPr/>
        </p:nvSpPr>
        <p:spPr>
          <a:xfrm>
            <a:off x="195308" y="92645"/>
            <a:ext cx="11896077" cy="6678751"/>
          </a:xfrm>
          <a:prstGeom prst="rect">
            <a:avLst/>
          </a:prstGeom>
        </p:spPr>
        <p:txBody>
          <a:bodyPr wrap="square">
            <a:spAutoFit/>
          </a:bodyPr>
          <a:lstStyle/>
          <a:p>
            <a:pPr algn="just">
              <a:spcAft>
                <a:spcPts val="0"/>
              </a:spcAft>
            </a:pPr>
            <a:r>
              <a:rPr lang="pl-PL" sz="32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Księga Jonasza 3, 1-10 </a:t>
            </a:r>
            <a:endParaRPr lang="pl-PL" sz="3200" b="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32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Nawrócenie sprowadza miłosierdzie Boże</a:t>
            </a:r>
          </a:p>
          <a:p>
            <a:pPr algn="just">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Począł więc Jonasz iść przez miasto jeden dzień</a:t>
            </a:r>
            <a:r>
              <a:rPr lang="pl-PL" sz="2800" b="1" dirty="0">
                <a:latin typeface="Calibri" panose="020F0502020204030204" pitchFamily="34" charset="0"/>
                <a:ea typeface="Calibri" panose="020F0502020204030204" pitchFamily="34" charset="0"/>
                <a:cs typeface="Times New Roman" panose="02020603050405020304" pitchFamily="18" charset="0"/>
              </a:rPr>
              <a:t> </a:t>
            </a: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drogi i wołał, i głosił: «Jeszcze czterdzieści dni,</a:t>
            </a:r>
            <a:r>
              <a:rPr lang="pl-PL" sz="2800" b="1" dirty="0">
                <a:latin typeface="Calibri" panose="020F0502020204030204" pitchFamily="34" charset="0"/>
                <a:ea typeface="Calibri" panose="020F0502020204030204" pitchFamily="34" charset="0"/>
                <a:cs typeface="Times New Roman" panose="02020603050405020304" pitchFamily="18" charset="0"/>
              </a:rPr>
              <a:t> </a:t>
            </a: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 Niniwa zostanie zburzona». </a:t>
            </a: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I uwierzyli mieszkańcy Niniwy Bogu, ogłosili post i oblekli się w wory od największego do najmniejszego. </a:t>
            </a:r>
          </a:p>
          <a:p>
            <a:pPr algn="just">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Niech każdy odwróci się od swojego złego postępowania i od nieprawości, którą popełnia swoimi rękami. Kto wie, może się odwróci i ulituje Bóg, odstąpi od zapalczywości swego gniewu, a nie zginiemy?» </a:t>
            </a: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Zobaczył Bóg czyny ich, że odwrócili się od swojego złego postępowania. </a:t>
            </a:r>
          </a:p>
          <a:p>
            <a:pPr algn="just">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I ulitował się Bóg, i nie zesłał niedoli, którą im zagroził.</a:t>
            </a: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a:t>
            </a:r>
            <a:endParaRPr lang="pl-PL" sz="28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8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Król DAWID i prorok NATAN - „To ty jesteś tym człowiekiem”</a:t>
            </a:r>
            <a:endParaRPr lang="pl-PL"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5934034"/>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060E058A-0987-45BE-B965-8DE1F0F0734A}"/>
              </a:ext>
            </a:extLst>
          </p:cNvPr>
          <p:cNvSpPr/>
          <p:nvPr/>
        </p:nvSpPr>
        <p:spPr>
          <a:xfrm>
            <a:off x="535620" y="274290"/>
            <a:ext cx="11656380" cy="6309420"/>
          </a:xfrm>
          <a:prstGeom prst="rect">
            <a:avLst/>
          </a:prstGeom>
        </p:spPr>
        <p:txBody>
          <a:bodyPr wrap="square">
            <a:spAutoFit/>
          </a:bodyPr>
          <a:lstStyle/>
          <a:p>
            <a:pPr>
              <a:spcAft>
                <a:spcPts val="0"/>
              </a:spcAft>
            </a:pPr>
            <a:r>
              <a:rPr lang="pl-PL" sz="32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EWANGELIA   </a:t>
            </a:r>
            <a:r>
              <a:rPr lang="pl-PL" sz="3200" b="1" u="sng"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Łk</a:t>
            </a:r>
            <a:r>
              <a:rPr lang="pl-PL" sz="32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11, 29-32  </a:t>
            </a:r>
          </a:p>
          <a:p>
            <a:pPr>
              <a:spcAft>
                <a:spcPts val="0"/>
              </a:spcAft>
            </a:pPr>
            <a:r>
              <a:rPr lang="pl-PL" sz="32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Znak proroka Jonasza: śmierć i zmartwychwstanie</a:t>
            </a:r>
          </a:p>
          <a:p>
            <a:pPr>
              <a:spcAft>
                <a:spcPts val="0"/>
              </a:spcAft>
            </a:pPr>
            <a:endParaRPr lang="pl-PL" sz="32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Gdy tłumy się gromadziły, Jezus zaczął mówić: «To plemię jest plemieniem przewrotnym. Żąda znaku, ale żaden znak nie będzie mu dany, prócz znaku Jonasza. Jak bowiem Jonasz był znakiem dla mieszkańców Niniwy, tak będzie Syn Człowieczy dla tego plemienia.</a:t>
            </a:r>
          </a:p>
          <a:p>
            <a:pPr>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Ludzie z Niniwy powstaną na sądzie przeciw temu plemieniu i potępią je; ponieważ oni dzięki nawoływaniu  Jonasza się nawrócili, a oto tu jest coś więcej niż Jonasz».</a:t>
            </a:r>
          </a:p>
          <a:p>
            <a:pPr>
              <a:spcAft>
                <a:spcPts val="0"/>
              </a:spcAft>
            </a:pP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„COŚ WIĘCEJ”: Proroctwa mesjańskie, Zwiastowanie, Boże Narodzenie, nauczanie Jezusa, Męka, Śmierć, Zmartwychwstanie, Kościół</a:t>
            </a: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40044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9515322B-2BAE-4F60-B406-2F803C02149E}"/>
              </a:ext>
            </a:extLst>
          </p:cNvPr>
          <p:cNvSpPr/>
          <p:nvPr/>
        </p:nvSpPr>
        <p:spPr>
          <a:xfrm>
            <a:off x="420210" y="98018"/>
            <a:ext cx="11771790" cy="6832640"/>
          </a:xfrm>
          <a:prstGeom prst="rect">
            <a:avLst/>
          </a:prstGeom>
        </p:spPr>
        <p:txBody>
          <a:bodyPr wrap="square">
            <a:spAutoFit/>
          </a:bodyPr>
          <a:lstStyle/>
          <a:p>
            <a:pPr>
              <a:spcAft>
                <a:spcPts val="0"/>
              </a:spcAft>
            </a:pPr>
            <a:r>
              <a:rPr lang="pl-PL" sz="4000" b="1" u="sng"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Siostra Łucja</a:t>
            </a:r>
            <a:br>
              <a:rPr lang="pl-PL" sz="40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pl-PL" sz="4000" b="1" i="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Przesłanie z Fatimy</a:t>
            </a:r>
            <a:r>
              <a:rPr lang="pl-PL"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Fatima 2005</a:t>
            </a:r>
          </a:p>
          <a:p>
            <a:pPr>
              <a:spcAft>
                <a:spcPts val="0"/>
              </a:spcAft>
            </a:pPr>
            <a:endParaRPr lang="pl-PL"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Siostra Łucja, fatimska wizjonerka, u kresu swoich ziemskich dni,</a:t>
            </a:r>
            <a:r>
              <a:rPr lang="pl-PL" sz="3600" b="1" dirty="0">
                <a:latin typeface="Calibri" panose="020F0502020204030204" pitchFamily="34" charset="0"/>
                <a:ea typeface="Calibri" panose="020F0502020204030204" pitchFamily="34" charset="0"/>
                <a:cs typeface="Times New Roman" panose="02020603050405020304" pitchFamily="18" charset="0"/>
              </a:rPr>
              <a:t> </a:t>
            </a: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odnosząc się do objawień Matki Bożej </a:t>
            </a:r>
          </a:p>
          <a:p>
            <a:pPr>
              <a:spcAft>
                <a:spcPts val="0"/>
              </a:spcAft>
            </a:pP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 Fatimie, stwierdziła: </a:t>
            </a:r>
          </a:p>
          <a:p>
            <a:pPr>
              <a:spcAft>
                <a:spcPts val="0"/>
              </a:spcAft>
            </a:pPr>
            <a:endParaRPr lang="pl-PL" sz="11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„Tak właśnie postrzegam Przesłanie (Fatimskie) </a:t>
            </a:r>
          </a:p>
          <a:p>
            <a:pPr>
              <a:spcAft>
                <a:spcPts val="0"/>
              </a:spcAft>
            </a:pP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obecne w Ogromnym Jestestwie Boga, od zawsze, </a:t>
            </a:r>
          </a:p>
          <a:p>
            <a:pPr>
              <a:spcAft>
                <a:spcPts val="0"/>
              </a:spcAft>
            </a:pPr>
            <a:r>
              <a:rPr lang="pl-PL" sz="3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by wysyłać je na ziemię, w dzień i w godzinę przez Niego wyznaczone w znakach i planach Jego nieskończonego miłosierdzia, </a:t>
            </a:r>
            <a:r>
              <a:rPr lang="pl-PL" sz="36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jako jeszcze jeden apel o wiarę, </a:t>
            </a:r>
          </a:p>
          <a:p>
            <a:pPr>
              <a:spcAft>
                <a:spcPts val="0"/>
              </a:spcAft>
            </a:pPr>
            <a:r>
              <a:rPr lang="pl-PL" sz="36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nadzieję i miłość”.</a:t>
            </a:r>
            <a:endParaRPr lang="pl-PL"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876738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B30030D6-80FB-4620-B03C-62E25E639F97}"/>
              </a:ext>
            </a:extLst>
          </p:cNvPr>
          <p:cNvSpPr/>
          <p:nvPr/>
        </p:nvSpPr>
        <p:spPr>
          <a:xfrm>
            <a:off x="125767" y="110321"/>
            <a:ext cx="11940466" cy="6678751"/>
          </a:xfrm>
          <a:prstGeom prst="rect">
            <a:avLst/>
          </a:prstGeom>
        </p:spPr>
        <p:txBody>
          <a:bodyPr wrap="square">
            <a:spAutoFit/>
          </a:bodyPr>
          <a:lstStyle/>
          <a:p>
            <a:pPr algn="ctr">
              <a:spcAft>
                <a:spcPts val="0"/>
              </a:spcAft>
            </a:pPr>
            <a:r>
              <a:rPr lang="pl-PL" sz="2800" b="1" u="sng" dirty="0">
                <a:latin typeface="Times New Roman" panose="02020603050405020304" pitchFamily="18" charset="0"/>
                <a:ea typeface="Calibri" panose="020F0502020204030204" pitchFamily="34" charset="0"/>
                <a:cs typeface="Times New Roman" panose="02020603050405020304" pitchFamily="18" charset="0"/>
              </a:rPr>
              <a:t>Benedykt XVI w rozmowie z Peterem Seewaldem</a:t>
            </a:r>
            <a:endParaRPr lang="pl-PL" sz="2800" b="1" u="sng"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2800" b="1"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Światłość świata. Papież, Kościół, znaki czasu</a:t>
            </a:r>
            <a:endParaRPr lang="pl-PL" sz="2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pl-PL" sz="2000" b="1" dirty="0">
                <a:latin typeface="Times New Roman" panose="02020603050405020304" pitchFamily="18" charset="0"/>
                <a:ea typeface="Calibri" panose="020F0502020204030204" pitchFamily="34" charset="0"/>
                <a:cs typeface="Times New Roman" panose="02020603050405020304" pitchFamily="18" charset="0"/>
              </a:rPr>
              <a:t> </a:t>
            </a: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W Ameryce Łacińskiej na przykład Meksyk stał się chrześcijański,  gdy ukazała się </a:t>
            </a: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Madonna</a:t>
            </a:r>
            <a:r>
              <a:rPr lang="pl-PL" sz="22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p>
          <a:p>
            <a:pPr>
              <a:spcAft>
                <a:spcPts val="0"/>
              </a:spcAft>
            </a:pP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z Guadalupe</a:t>
            </a:r>
            <a:r>
              <a:rPr lang="pl-PL" sz="2200" dirty="0">
                <a:latin typeface="Times New Roman" panose="02020603050405020304" pitchFamily="18" charset="0"/>
                <a:ea typeface="Calibri" panose="020F0502020204030204" pitchFamily="34" charset="0"/>
                <a:cs typeface="Times New Roman" panose="02020603050405020304" pitchFamily="18" charset="0"/>
              </a:rPr>
              <a:t>. W jednej chwili ludzie zrozumieli: </a:t>
            </a: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Tak, to jest nasza wiara</a:t>
            </a:r>
            <a:r>
              <a:rPr lang="pl-PL" sz="2200" dirty="0">
                <a:latin typeface="Times New Roman" panose="02020603050405020304" pitchFamily="18" charset="0"/>
                <a:ea typeface="Calibri" panose="020F0502020204030204" pitchFamily="34" charset="0"/>
                <a:cs typeface="Times New Roman" panose="02020603050405020304" pitchFamily="18" charset="0"/>
              </a:rPr>
              <a:t>; tak rzeczywiście dojdziemy do Boga; Matka nam Go ukaże; w Niej jest przemienione i uwznioślone całe bogactwo naszych religii. Dwie postacie pozwoliły w końcu uwierzyć ludziom w Ameryce Łacińskiej: jedna to Matka, a druga to Bóg, który cierpi, który cierpi to wszystko, czego i oni doświadczyli przez wyrządzaną im przemoc.</a:t>
            </a:r>
          </a:p>
          <a:p>
            <a:pPr>
              <a:spcAft>
                <a:spcPts val="0"/>
              </a:spcAft>
            </a:pPr>
            <a:endParaRPr lang="pl-PL" sz="2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Trzeba więc powiedzieć, że w wierze także istnieje historia. Kardynał Newman dobrze to ukazał. Wiara się rozwija. Wiąże się to również z coraz mocniejszym wkraczaniem w świat Matki Bożej jako drogowskazu, jako światła od Boga, jako Matki, przez którą możemy także rozpoznać Syna i Ojca. </a:t>
            </a:r>
          </a:p>
          <a:p>
            <a:pPr>
              <a:spcAft>
                <a:spcPts val="0"/>
              </a:spcAft>
            </a:pP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Tak, Bóg dał nam znak, właśnie w XX wieku. </a:t>
            </a: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W naszym racjonalizmie i wobec powstających dyktatur On wskazuje nam pokorę Matki, która ukazuje się małym dzieciom i mówi im to, co istotne: wiara, nadzieja, miłość, pokuta.</a:t>
            </a:r>
          </a:p>
          <a:p>
            <a:pPr>
              <a:spcAft>
                <a:spcPts val="0"/>
              </a:spcAft>
            </a:pPr>
            <a:endParaRPr lang="pl-PL" sz="2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200" dirty="0">
                <a:latin typeface="Times New Roman" panose="02020603050405020304" pitchFamily="18" charset="0"/>
                <a:ea typeface="Calibri" panose="020F0502020204030204" pitchFamily="34" charset="0"/>
                <a:cs typeface="Times New Roman" panose="02020603050405020304" pitchFamily="18" charset="0"/>
              </a:rPr>
              <a:t>Można powiedzieć, że ludzie tutaj odnajdują okno. Widziałem w Fatimie, jak setki tysięcy ludzi dzięki temu, co Maryja przekazała małym dzieciom, w pewnym sensie </a:t>
            </a:r>
            <a:r>
              <a:rPr lang="pl-PL"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odzyskują wzrok </a:t>
            </a:r>
            <a:r>
              <a:rPr lang="pl-PL" sz="2200" dirty="0">
                <a:latin typeface="Times New Roman" panose="02020603050405020304" pitchFamily="18" charset="0"/>
                <a:ea typeface="Calibri" panose="020F0502020204030204" pitchFamily="34" charset="0"/>
                <a:cs typeface="Times New Roman" panose="02020603050405020304" pitchFamily="18" charset="0"/>
              </a:rPr>
              <a:t>umożliwiający dojrzenie Boga w tym świecie z jego wszystkimi ograniczeniami i całym jego zamknięciem.</a:t>
            </a:r>
            <a:endParaRPr lang="pl-PL"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414842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Prostokąt 1">
            <a:extLst>
              <a:ext uri="{FF2B5EF4-FFF2-40B4-BE49-F238E27FC236}">
                <a16:creationId xmlns:a16="http://schemas.microsoft.com/office/drawing/2014/main" id="{F9907352-F215-4870-990B-195EF5A75907}"/>
              </a:ext>
            </a:extLst>
          </p:cNvPr>
          <p:cNvSpPr/>
          <p:nvPr/>
        </p:nvSpPr>
        <p:spPr>
          <a:xfrm>
            <a:off x="355106" y="89624"/>
            <a:ext cx="11700769" cy="6740307"/>
          </a:xfrm>
          <a:prstGeom prst="rect">
            <a:avLst/>
          </a:prstGeom>
        </p:spPr>
        <p:txBody>
          <a:bodyPr wrap="square">
            <a:spAutoFit/>
          </a:bodyPr>
          <a:lstStyle/>
          <a:p>
            <a:r>
              <a:rPr lang="pl-PL" sz="2400" b="1" u="sng" dirty="0"/>
              <a:t>Ks. Gabriele </a:t>
            </a:r>
            <a:r>
              <a:rPr lang="pl-PL" sz="2400" b="1" u="sng" dirty="0" err="1"/>
              <a:t>Amorth</a:t>
            </a:r>
            <a:r>
              <a:rPr lang="pl-PL" sz="3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pl-PL" sz="32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Szatan  w  Watykanie ? </a:t>
            </a:r>
            <a:endParaRPr lang="pl-PL" sz="32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 </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b="1" i="1" u="sng" dirty="0">
                <a:latin typeface="Times New Roman" panose="02020603050405020304" pitchFamily="18" charset="0"/>
                <a:ea typeface="Calibri" panose="020F0502020204030204" pitchFamily="34" charset="0"/>
                <a:cs typeface="Times New Roman" panose="02020603050405020304" pitchFamily="18" charset="0"/>
              </a:rPr>
              <a:t>Powiedział Ksiądz, że niektóre sekty są mniej poważne, inne bardziej.. </a:t>
            </a:r>
            <a:endParaRPr lang="pl-PL" sz="20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Oczywiście, niektóre są bardzo niebezpieczne. Niestety, są one wszędzie. Myślę, że również w Watykanie. </a:t>
            </a:r>
          </a:p>
          <a:p>
            <a:pPr>
              <a:spcAft>
                <a:spcPts val="0"/>
              </a:spcAft>
            </a:pP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b="1" i="1" u="sng" dirty="0">
                <a:latin typeface="Times New Roman" panose="02020603050405020304" pitchFamily="18" charset="0"/>
                <a:ea typeface="Calibri" panose="020F0502020204030204" pitchFamily="34" charset="0"/>
                <a:cs typeface="Times New Roman" panose="02020603050405020304" pitchFamily="18" charset="0"/>
              </a:rPr>
              <a:t>Również w Watykanie?</a:t>
            </a:r>
            <a:endParaRPr lang="pl-PL" sz="20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Prawdopodobnie również w Watykanie są tacy, którzy należą do sekt satanistycznych. </a:t>
            </a:r>
          </a:p>
          <a:p>
            <a:pPr>
              <a:spcAft>
                <a:spcPts val="0"/>
              </a:spcAft>
            </a:pP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b="1" i="1" u="sng" dirty="0">
                <a:latin typeface="Times New Roman" panose="02020603050405020304" pitchFamily="18" charset="0"/>
                <a:ea typeface="Calibri" panose="020F0502020204030204" pitchFamily="34" charset="0"/>
                <a:cs typeface="Times New Roman" panose="02020603050405020304" pitchFamily="18" charset="0"/>
              </a:rPr>
              <a:t>A kogo to dotyczyć Chodzi o księży czy o osoby świeckie</a:t>
            </a:r>
            <a:r>
              <a:rPr lang="pl-PL" sz="2000" b="1" u="sng" dirty="0">
                <a:latin typeface="Times New Roman" panose="02020603050405020304" pitchFamily="18" charset="0"/>
                <a:ea typeface="Calibri" panose="020F0502020204030204" pitchFamily="34" charset="0"/>
                <a:cs typeface="Times New Roman" panose="02020603050405020304" pitchFamily="18" charset="0"/>
              </a:rPr>
              <a:t>? </a:t>
            </a:r>
            <a:endParaRPr lang="pl-PL" sz="20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Chodzi o księży, prałatów, jak również kardynałów! </a:t>
            </a:r>
          </a:p>
          <a:p>
            <a:pPr>
              <a:spcAft>
                <a:spcPts val="0"/>
              </a:spcAft>
            </a:pP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b="1" i="1" u="sng" dirty="0">
                <a:latin typeface="Times New Roman" panose="02020603050405020304" pitchFamily="18" charset="0"/>
                <a:ea typeface="Calibri" panose="020F0502020204030204" pitchFamily="34" charset="0"/>
                <a:cs typeface="Times New Roman" panose="02020603050405020304" pitchFamily="18" charset="0"/>
              </a:rPr>
              <a:t>Przepraszam, ale skąd Ksiądz to wie? </a:t>
            </a:r>
            <a:endParaRPr lang="pl-PL" sz="20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Wiem o tym od osób, które mogły mi o tym opowiedzieć, ponieważ same dowiedziały się w sposób bezpośredni. Poza tym takie przekonanie „wyznał” mi wiele razy demon, pod posłuszeństwem, w czasie egzorcyzmów.</a:t>
            </a: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 </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b="1" i="1" u="sng" dirty="0">
                <a:latin typeface="Times New Roman" panose="02020603050405020304" pitchFamily="18" charset="0"/>
                <a:ea typeface="Calibri" panose="020F0502020204030204" pitchFamily="34" charset="0"/>
                <a:cs typeface="Times New Roman" panose="02020603050405020304" pitchFamily="18" charset="0"/>
              </a:rPr>
              <a:t>Czy Ojciec Święty zostało tym powiadomiony? </a:t>
            </a:r>
            <a:endParaRPr lang="pl-PL" sz="2000" b="1" u="sng"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Oczywiście! Ale robi, co może… Jest to fakt mrożący krew w żyłach. Proszę zauważyć, że Benedykt XVI jest papieżem z Niemiec, a więc pochodzi z kraju, który jest przeciwny dawaniu wiary takim rzeczom… </a:t>
            </a: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W Niemczech praktycznie nie ma egzorcystów. A jednak Papież daje temu wiarę. Miałem okazję rozmawiać </a:t>
            </a: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z nim trzy razy, kiedy jeszcze był prefektem Kongregacji Nauki Wiary. Wierzy to mało powiedziane! </a:t>
            </a:r>
          </a:p>
          <a:p>
            <a:pPr>
              <a:spcAft>
                <a:spcPts val="0"/>
              </a:spcAft>
            </a:pPr>
            <a:r>
              <a:rPr lang="pl-PL" sz="2000" dirty="0">
                <a:latin typeface="Times New Roman" panose="02020603050405020304" pitchFamily="18" charset="0"/>
                <a:ea typeface="Calibri" panose="020F0502020204030204" pitchFamily="34" charset="0"/>
                <a:cs typeface="Times New Roman" panose="02020603050405020304" pitchFamily="18" charset="0"/>
              </a:rPr>
              <a:t>Również publicznie wiele razy wypowiadał się na ten temat.</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691289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202</TotalTime>
  <Words>2549</Words>
  <Application>Microsoft Office PowerPoint</Application>
  <PresentationFormat>Panoramiczny</PresentationFormat>
  <Paragraphs>220</Paragraphs>
  <Slides>24</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24</vt:i4>
      </vt:variant>
    </vt:vector>
  </HeadingPairs>
  <TitlesOfParts>
    <vt:vector size="32" baseType="lpstr">
      <vt:lpstr>Arial</vt:lpstr>
      <vt:lpstr>Arial Black</vt:lpstr>
      <vt:lpstr>Calibri</vt:lpstr>
      <vt:lpstr>Calibri Light</vt:lpstr>
      <vt:lpstr>Symbol</vt:lpstr>
      <vt:lpstr>Times New Roman</vt:lpstr>
      <vt:lpstr>Wingdings</vt:lpstr>
      <vt:lpstr>Motyw pakietu Office</vt:lpstr>
      <vt:lpstr>PRZESŁANIE  Z FATIMY    RATUNKIEM    DLA CZŁOWIEKA  I ŚWIATA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mtdrd</dc:creator>
  <cp:lastModifiedBy>mtdrd</cp:lastModifiedBy>
  <cp:revision>25</cp:revision>
  <dcterms:created xsi:type="dcterms:W3CDTF">2019-11-14T13:10:52Z</dcterms:created>
  <dcterms:modified xsi:type="dcterms:W3CDTF">2019-11-14T18:04:23Z</dcterms:modified>
</cp:coreProperties>
</file>